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2" r:id="rId4"/>
    <p:sldId id="260" r:id="rId5"/>
    <p:sldId id="258" r:id="rId6"/>
    <p:sldId id="256" r:id="rId7"/>
    <p:sldId id="263" r:id="rId8"/>
    <p:sldId id="265" r:id="rId9"/>
    <p:sldId id="264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80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164" y="-8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Объект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Объект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Объект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Объект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06.11.2020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" Target="slide9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slide" Target="slide8.xm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56" y="-3503"/>
            <a:ext cx="9144000" cy="6876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7788" y="1628800"/>
            <a:ext cx="7988424" cy="1686049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latin typeface="Segoe Script" panose="020B0504020000000003" pitchFamily="34" charset="0"/>
              </a:rPr>
              <a:t>Кулинарное путешествие</a:t>
            </a:r>
            <a:br>
              <a:rPr lang="ru-RU" sz="6000" b="1" dirty="0" smtClean="0">
                <a:latin typeface="Segoe Script" panose="020B0504020000000003" pitchFamily="34" charset="0"/>
              </a:rPr>
            </a:br>
            <a:r>
              <a:rPr lang="ru-RU" sz="6000" b="1" dirty="0" smtClean="0">
                <a:latin typeface="Segoe Script" panose="020B0504020000000003" pitchFamily="34" charset="0"/>
              </a:rPr>
              <a:t>«Оливье-шоу»</a:t>
            </a:r>
            <a:endParaRPr lang="ru-RU" sz="6000" b="1" dirty="0">
              <a:latin typeface="Segoe Script" panose="020B0504020000000003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508104" y="5205334"/>
            <a:ext cx="3744417" cy="1682627"/>
          </a:xfrm>
        </p:spPr>
        <p:txBody>
          <a:bodyPr>
            <a:normAutofit/>
          </a:bodyPr>
          <a:lstStyle/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Автор-составитель: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Помазан А.Р.,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социальный педагог</a:t>
            </a:r>
          </a:p>
          <a:p>
            <a:pPr algn="l"/>
            <a:r>
              <a:rPr lang="ru-RU" sz="1800" b="1" dirty="0" smtClean="0">
                <a:solidFill>
                  <a:schemeClr val="tx1"/>
                </a:solidFill>
              </a:rPr>
              <a:t>отделения помощи семье и детям</a:t>
            </a:r>
            <a:endParaRPr lang="ru-RU" sz="1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44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620688"/>
            <a:ext cx="8686800" cy="841248"/>
          </a:xfrm>
        </p:spPr>
        <p:txBody>
          <a:bodyPr>
            <a:noAutofit/>
          </a:bodyPr>
          <a:lstStyle/>
          <a:p>
            <a:pPr algn="ctr"/>
            <a:r>
              <a:rPr lang="ru-RU" sz="7200" dirty="0" smtClean="0"/>
              <a:t>Станция </a:t>
            </a:r>
            <a:br>
              <a:rPr lang="ru-RU" sz="7200" dirty="0" smtClean="0"/>
            </a:br>
            <a:r>
              <a:rPr lang="ru-RU" sz="7200" dirty="0" smtClean="0"/>
              <a:t>«Черный ящик»</a:t>
            </a:r>
            <a:endParaRPr lang="ru-RU" sz="7200" dirty="0"/>
          </a:p>
        </p:txBody>
      </p:sp>
      <p:pic>
        <p:nvPicPr>
          <p:cNvPr id="3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417131"/>
            <a:ext cx="4833089" cy="42821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27" y="3212976"/>
            <a:ext cx="4766720" cy="284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28747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8686800" cy="841248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/>
              <a:t>Станция</a:t>
            </a:r>
            <a:br>
              <a:rPr lang="ru-RU" sz="6000" dirty="0" smtClean="0"/>
            </a:br>
            <a:r>
              <a:rPr lang="ru-RU" sz="6000" dirty="0" smtClean="0"/>
              <a:t> «Фруктовые Ребусы»</a:t>
            </a:r>
            <a:endParaRPr lang="ru-RU" sz="6000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2636912"/>
            <a:ext cx="4608512" cy="3679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457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55" y="332656"/>
            <a:ext cx="3906988" cy="12146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432430" y="807227"/>
            <a:ext cx="47961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Г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884966" y="801169"/>
            <a:ext cx="173444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руша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55" y="1724499"/>
            <a:ext cx="3906988" cy="1030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29118" y="1951781"/>
            <a:ext cx="6222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924740" y="1951781"/>
            <a:ext cx="19175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ливки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905" y="2926324"/>
            <a:ext cx="3984206" cy="10178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5340711" y="2930760"/>
            <a:ext cx="57259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884966" y="3020858"/>
            <a:ext cx="26827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амбутан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37" y="4196832"/>
            <a:ext cx="3984206" cy="920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326680" y="3959344"/>
            <a:ext cx="62228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903222" y="3959344"/>
            <a:ext cx="2605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блепиха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52" y="5445223"/>
            <a:ext cx="3921584" cy="10447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354337" y="5445223"/>
            <a:ext cx="5453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Х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884966" y="5445223"/>
            <a:ext cx="168828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урма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0911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996952"/>
            <a:ext cx="8686800" cy="841248"/>
          </a:xfrm>
        </p:spPr>
        <p:txBody>
          <a:bodyPr>
            <a:noAutofit/>
          </a:bodyPr>
          <a:lstStyle/>
          <a:p>
            <a:pPr algn="ctr"/>
            <a:r>
              <a:rPr lang="ru-RU" sz="8000" dirty="0" smtClean="0"/>
              <a:t>Двигательная минутка</a:t>
            </a:r>
            <a:endParaRPr lang="ru-RU" sz="8000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005" y="4725144"/>
            <a:ext cx="2730056" cy="21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54032"/>
            <a:ext cx="2088232" cy="2407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626"/>
            <a:ext cx="2151985" cy="2132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881" y="2825"/>
            <a:ext cx="2306649" cy="20919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6607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1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1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827" y="0"/>
            <a:ext cx="9153827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456456"/>
            <a:ext cx="8686800" cy="841248"/>
          </a:xfrm>
        </p:spPr>
        <p:txBody>
          <a:bodyPr>
            <a:noAutofit/>
          </a:bodyPr>
          <a:lstStyle/>
          <a:p>
            <a:pPr algn="ctr"/>
            <a:r>
              <a:rPr lang="ru-RU" sz="6600" dirty="0" smtClean="0">
                <a:solidFill>
                  <a:schemeClr val="bg1"/>
                </a:solidFill>
              </a:rPr>
              <a:t>Станция «Мобильный Реми»</a:t>
            </a:r>
            <a:endParaRPr lang="ru-RU" sz="6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90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41248"/>
          </a:xfrm>
        </p:spPr>
        <p:txBody>
          <a:bodyPr>
            <a:noAutofit/>
          </a:bodyPr>
          <a:lstStyle/>
          <a:p>
            <a:r>
              <a:rPr lang="ru-RU" sz="7200" dirty="0" smtClean="0"/>
              <a:t>8(960)…</a:t>
            </a:r>
            <a:endParaRPr lang="ru-RU" sz="7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79512" y="1700808"/>
            <a:ext cx="4248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сколько сезонов в году</a:t>
            </a:r>
            <a:r>
              <a:rPr lang="ru-RU" sz="2800" dirty="0" smtClean="0"/>
              <a:t>? - </a:t>
            </a:r>
            <a:endParaRPr lang="ru-RU" sz="28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276085" y="1500753"/>
            <a:ext cx="591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6788" y="2424083"/>
            <a:ext cx="54114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сколько друзей у «Белоснежки</a:t>
            </a:r>
            <a:r>
              <a:rPr lang="ru-RU" sz="2800" dirty="0" smtClean="0"/>
              <a:t>»? - 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5588206" y="2170603"/>
            <a:ext cx="58572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7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18682" y="2893878"/>
            <a:ext cx="591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7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63367" y="3066692"/>
            <a:ext cx="420262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сколько дней в неделе</a:t>
            </a:r>
            <a:r>
              <a:rPr lang="ru-RU" sz="2800" dirty="0" smtClean="0"/>
              <a:t>? -  </a:t>
            </a:r>
            <a:endParaRPr lang="ru-RU" sz="28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564976" y="3709916"/>
            <a:ext cx="46867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сколько было «Богатырей</a:t>
            </a:r>
            <a:r>
              <a:rPr lang="ru-RU" sz="2800" dirty="0" smtClean="0"/>
              <a:t>»? - </a:t>
            </a:r>
            <a:endParaRPr lang="ru-RU" sz="28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565994" y="3551244"/>
            <a:ext cx="591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6614" y="4366280"/>
            <a:ext cx="48117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сколько весенних месяцев? </a:t>
            </a:r>
            <a:r>
              <a:rPr lang="ru-RU" sz="2800" dirty="0" smtClean="0"/>
              <a:t>- </a:t>
            </a:r>
            <a:endParaRPr lang="ru-RU" sz="2800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53767" y="4995071"/>
            <a:ext cx="574952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сколько пальцев на правой ноге</a:t>
            </a:r>
            <a:r>
              <a:rPr lang="ru-RU" sz="2800" dirty="0" smtClean="0"/>
              <a:t>? -  </a:t>
            </a:r>
            <a:endParaRPr lang="ru-RU" sz="2800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5565992" y="4760225"/>
            <a:ext cx="591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5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5250" y="5670404"/>
            <a:ext cx="581832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dirty="0"/>
              <a:t>сколько человек живет на солнце</a:t>
            </a:r>
            <a:r>
              <a:rPr lang="ru-RU" sz="2800" dirty="0" smtClean="0"/>
              <a:t>? - </a:t>
            </a:r>
            <a:endParaRPr lang="ru-RU" sz="280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631830" y="5470349"/>
            <a:ext cx="591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0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506030" y="4166225"/>
            <a:ext cx="5918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</a:t>
            </a:r>
            <a:endParaRPr lang="ru-RU" sz="5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0060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980728"/>
            <a:ext cx="8686800" cy="2304256"/>
          </a:xfrm>
        </p:spPr>
        <p:txBody>
          <a:bodyPr>
            <a:normAutofit fontScale="90000"/>
          </a:bodyPr>
          <a:lstStyle/>
          <a:p>
            <a:r>
              <a:rPr lang="ru-RU" sz="4900" dirty="0"/>
              <a:t>Может и разбиться,</a:t>
            </a:r>
            <a:br>
              <a:rPr lang="ru-RU" sz="4900" dirty="0"/>
            </a:br>
            <a:r>
              <a:rPr lang="ru-RU" sz="4900" dirty="0"/>
              <a:t>Может и свариться,</a:t>
            </a:r>
            <a:br>
              <a:rPr lang="ru-RU" sz="4900" dirty="0"/>
            </a:br>
            <a:r>
              <a:rPr lang="ru-RU" sz="4900" dirty="0"/>
              <a:t>Если хочешь, в птицу</a:t>
            </a:r>
            <a:br>
              <a:rPr lang="ru-RU" sz="4900" dirty="0"/>
            </a:br>
            <a:r>
              <a:rPr lang="ru-RU" sz="4900" dirty="0"/>
              <a:t>Может превратиться.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501008"/>
            <a:ext cx="4536504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6135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3728" y="1052736"/>
            <a:ext cx="4680520" cy="841248"/>
          </a:xfrm>
        </p:spPr>
        <p:txBody>
          <a:bodyPr>
            <a:noAutofit/>
          </a:bodyPr>
          <a:lstStyle/>
          <a:p>
            <a:r>
              <a:rPr lang="ru-RU" sz="8000" dirty="0" smtClean="0"/>
              <a:t>Станция</a:t>
            </a:r>
            <a:endParaRPr lang="ru-RU" sz="8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2566676"/>
            <a:ext cx="6552728" cy="3348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69213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8929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3528" y="1052736"/>
            <a:ext cx="669674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1000"/>
              </a:spcAft>
            </a:pPr>
            <a:r>
              <a:rPr lang="ru-RU" sz="2000" b="1" i="1" dirty="0">
                <a:latin typeface="Times New Roman"/>
                <a:ea typeface="Times New Roman"/>
                <a:cs typeface="Times New Roman"/>
              </a:rPr>
              <a:t>В холодильнике лежит,</a:t>
            </a:r>
            <a:br>
              <a:rPr lang="ru-RU" sz="2000" b="1" i="1" dirty="0">
                <a:latin typeface="Times New Roman"/>
                <a:ea typeface="Times New Roman"/>
                <a:cs typeface="Times New Roman"/>
              </a:rPr>
            </a:br>
            <a:r>
              <a:rPr lang="ru-RU" sz="2000" b="1" i="1" dirty="0" smtClean="0">
                <a:latin typeface="Times New Roman"/>
                <a:ea typeface="Times New Roman"/>
                <a:cs typeface="Times New Roman"/>
              </a:rPr>
              <a:t>        Пахнет </a:t>
            </a:r>
            <a:r>
              <a:rPr lang="ru-RU" sz="2000" b="1" i="1" dirty="0">
                <a:latin typeface="Times New Roman"/>
                <a:ea typeface="Times New Roman"/>
                <a:cs typeface="Times New Roman"/>
              </a:rPr>
              <a:t>ароматно,</a:t>
            </a:r>
            <a:br>
              <a:rPr lang="ru-RU" sz="2000" b="1" i="1" dirty="0">
                <a:latin typeface="Times New Roman"/>
                <a:ea typeface="Times New Roman"/>
                <a:cs typeface="Times New Roman"/>
              </a:rPr>
            </a:br>
            <a:r>
              <a:rPr lang="ru-RU" sz="2000" b="1" i="1" dirty="0" smtClean="0">
                <a:latin typeface="Times New Roman"/>
                <a:ea typeface="Times New Roman"/>
                <a:cs typeface="Times New Roman"/>
              </a:rPr>
              <a:t>             Учуяв </a:t>
            </a:r>
            <a:r>
              <a:rPr lang="ru-RU" sz="2000" b="1" i="1" dirty="0">
                <a:latin typeface="Times New Roman"/>
                <a:ea typeface="Times New Roman"/>
                <a:cs typeface="Times New Roman"/>
              </a:rPr>
              <a:t>кот её, бежит,</a:t>
            </a:r>
            <a:br>
              <a:rPr lang="ru-RU" sz="2000" b="1" i="1" dirty="0">
                <a:latin typeface="Times New Roman"/>
                <a:ea typeface="Times New Roman"/>
                <a:cs typeface="Times New Roman"/>
              </a:rPr>
            </a:br>
            <a:r>
              <a:rPr lang="ru-RU" sz="2000" b="1" i="1" dirty="0" smtClean="0">
                <a:latin typeface="Times New Roman"/>
                <a:ea typeface="Times New Roman"/>
                <a:cs typeface="Times New Roman"/>
              </a:rPr>
              <a:t>                  Скушать </a:t>
            </a:r>
            <a:r>
              <a:rPr lang="ru-RU" sz="2000" b="1" i="1" dirty="0">
                <a:latin typeface="Times New Roman"/>
                <a:ea typeface="Times New Roman"/>
                <a:cs typeface="Times New Roman"/>
              </a:rPr>
              <a:t>безвозвратно,</a:t>
            </a:r>
            <a:br>
              <a:rPr lang="ru-RU" sz="2000" b="1" i="1" dirty="0">
                <a:latin typeface="Times New Roman"/>
                <a:ea typeface="Times New Roman"/>
                <a:cs typeface="Times New Roman"/>
              </a:rPr>
            </a:br>
            <a:r>
              <a:rPr lang="ru-RU" sz="2000" b="1" i="1" dirty="0" smtClean="0">
                <a:latin typeface="Times New Roman"/>
                <a:ea typeface="Times New Roman"/>
                <a:cs typeface="Times New Roman"/>
              </a:rPr>
              <a:t>                       Её </a:t>
            </a:r>
            <a:r>
              <a:rPr lang="ru-RU" sz="2000" b="1" i="1" dirty="0">
                <a:latin typeface="Times New Roman"/>
                <a:ea typeface="Times New Roman"/>
                <a:cs typeface="Times New Roman"/>
              </a:rPr>
              <a:t>нарежу на брусочки,</a:t>
            </a:r>
            <a:br>
              <a:rPr lang="ru-RU" sz="2000" b="1" i="1" dirty="0">
                <a:latin typeface="Times New Roman"/>
                <a:ea typeface="Times New Roman"/>
                <a:cs typeface="Times New Roman"/>
              </a:rPr>
            </a:br>
            <a:r>
              <a:rPr lang="ru-RU" sz="2000" b="1" i="1" dirty="0" smtClean="0">
                <a:latin typeface="Times New Roman"/>
                <a:ea typeface="Times New Roman"/>
                <a:cs typeface="Times New Roman"/>
              </a:rPr>
              <a:t>                              Подрумянив </a:t>
            </a:r>
            <a:r>
              <a:rPr lang="ru-RU" sz="2000" b="1" i="1" dirty="0">
                <a:latin typeface="Times New Roman"/>
                <a:ea typeface="Times New Roman"/>
                <a:cs typeface="Times New Roman"/>
              </a:rPr>
              <a:t>чуть бока,</a:t>
            </a:r>
            <a:br>
              <a:rPr lang="ru-RU" sz="2000" b="1" i="1" dirty="0">
                <a:latin typeface="Times New Roman"/>
                <a:ea typeface="Times New Roman"/>
                <a:cs typeface="Times New Roman"/>
              </a:rPr>
            </a:br>
            <a:r>
              <a:rPr lang="ru-RU" sz="2000" b="1" i="1" dirty="0" smtClean="0">
                <a:latin typeface="Times New Roman"/>
                <a:ea typeface="Times New Roman"/>
                <a:cs typeface="Times New Roman"/>
              </a:rPr>
              <a:t>                                  Яйцами </a:t>
            </a:r>
            <a:r>
              <a:rPr lang="ru-RU" sz="2000" b="1" i="1" dirty="0">
                <a:latin typeface="Times New Roman"/>
                <a:ea typeface="Times New Roman"/>
                <a:cs typeface="Times New Roman"/>
              </a:rPr>
              <a:t>залью кусочки,</a:t>
            </a:r>
            <a:br>
              <a:rPr lang="ru-RU" sz="2000" b="1" i="1" dirty="0">
                <a:latin typeface="Times New Roman"/>
                <a:ea typeface="Times New Roman"/>
                <a:cs typeface="Times New Roman"/>
              </a:rPr>
            </a:br>
            <a:r>
              <a:rPr lang="ru-RU" sz="2000" b="1" i="1" dirty="0" smtClean="0">
                <a:latin typeface="Times New Roman"/>
                <a:ea typeface="Times New Roman"/>
                <a:cs typeface="Times New Roman"/>
              </a:rPr>
              <a:t>                                       Путь </a:t>
            </a:r>
            <a:r>
              <a:rPr lang="ru-RU" sz="2000" b="1" i="1" dirty="0">
                <a:latin typeface="Times New Roman"/>
                <a:ea typeface="Times New Roman"/>
                <a:cs typeface="Times New Roman"/>
              </a:rPr>
              <a:t>пожарится пока.</a:t>
            </a:r>
            <a:br>
              <a:rPr lang="ru-RU" sz="2000" b="1" i="1" dirty="0">
                <a:latin typeface="Times New Roman"/>
                <a:ea typeface="Times New Roman"/>
                <a:cs typeface="Times New Roman"/>
              </a:rPr>
            </a:br>
            <a:r>
              <a:rPr lang="ru-RU" sz="2000" b="1" i="1" dirty="0" smtClean="0">
                <a:latin typeface="Times New Roman"/>
                <a:ea typeface="Times New Roman"/>
                <a:cs typeface="Times New Roman"/>
              </a:rPr>
              <a:t>                                          Приготовлю </a:t>
            </a:r>
            <a:r>
              <a:rPr lang="ru-RU" sz="2000" b="1" i="1" dirty="0">
                <a:latin typeface="Times New Roman"/>
                <a:ea typeface="Times New Roman"/>
                <a:cs typeface="Times New Roman"/>
              </a:rPr>
              <a:t>к ней салатик,</a:t>
            </a:r>
            <a:br>
              <a:rPr lang="ru-RU" sz="2000" b="1" i="1" dirty="0">
                <a:latin typeface="Times New Roman"/>
                <a:ea typeface="Times New Roman"/>
                <a:cs typeface="Times New Roman"/>
              </a:rPr>
            </a:br>
            <a:r>
              <a:rPr lang="ru-RU" sz="2000" b="1" i="1" dirty="0" smtClean="0">
                <a:latin typeface="Times New Roman"/>
                <a:ea typeface="Times New Roman"/>
                <a:cs typeface="Times New Roman"/>
              </a:rPr>
              <a:t>                                               Много </a:t>
            </a:r>
            <a:r>
              <a:rPr lang="ru-RU" sz="2000" b="1" i="1" dirty="0">
                <a:latin typeface="Times New Roman"/>
                <a:ea typeface="Times New Roman"/>
                <a:cs typeface="Times New Roman"/>
              </a:rPr>
              <a:t>видов её есть,</a:t>
            </a:r>
            <a:br>
              <a:rPr lang="ru-RU" sz="2000" b="1" i="1" dirty="0">
                <a:latin typeface="Times New Roman"/>
                <a:ea typeface="Times New Roman"/>
                <a:cs typeface="Times New Roman"/>
              </a:rPr>
            </a:br>
            <a:r>
              <a:rPr lang="ru-RU" sz="2000" b="1" i="1" dirty="0" smtClean="0">
                <a:latin typeface="Times New Roman"/>
                <a:ea typeface="Times New Roman"/>
                <a:cs typeface="Times New Roman"/>
              </a:rPr>
              <a:t>                                                   Ветчина </a:t>
            </a:r>
            <a:r>
              <a:rPr lang="ru-RU" sz="2000" b="1" i="1" dirty="0">
                <a:latin typeface="Times New Roman"/>
                <a:ea typeface="Times New Roman"/>
                <a:cs typeface="Times New Roman"/>
              </a:rPr>
              <a:t>и </a:t>
            </a:r>
            <a:r>
              <a:rPr lang="ru-RU" sz="2000" b="1" i="1" dirty="0" err="1">
                <a:latin typeface="Times New Roman"/>
                <a:ea typeface="Times New Roman"/>
                <a:cs typeface="Times New Roman"/>
              </a:rPr>
              <a:t>сервилатик</a:t>
            </a:r>
            <a:r>
              <a:rPr lang="ru-RU" sz="2000" b="1" i="1" dirty="0">
                <a:latin typeface="Times New Roman"/>
                <a:ea typeface="Times New Roman"/>
                <a:cs typeface="Times New Roman"/>
              </a:rPr>
              <a:t>,</a:t>
            </a:r>
            <a:br>
              <a:rPr lang="ru-RU" sz="2000" b="1" i="1" dirty="0">
                <a:latin typeface="Times New Roman"/>
                <a:ea typeface="Times New Roman"/>
                <a:cs typeface="Times New Roman"/>
              </a:rPr>
            </a:br>
            <a:r>
              <a:rPr lang="ru-RU" sz="2000" b="1" i="1" dirty="0" smtClean="0">
                <a:latin typeface="Times New Roman"/>
                <a:ea typeface="Times New Roman"/>
                <a:cs typeface="Times New Roman"/>
              </a:rPr>
              <a:t>                                                       Мне </a:t>
            </a:r>
            <a:r>
              <a:rPr lang="ru-RU" sz="2000" b="1" i="1" dirty="0">
                <a:latin typeface="Times New Roman"/>
                <a:ea typeface="Times New Roman"/>
                <a:cs typeface="Times New Roman"/>
              </a:rPr>
              <a:t>их всех не перечесть.</a:t>
            </a:r>
            <a:endParaRPr lang="ru-RU" sz="2000" b="1" i="1" dirty="0">
              <a:effectLst/>
              <a:latin typeface="Calibri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908193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31629" y="260648"/>
            <a:ext cx="8686800" cy="841248"/>
          </a:xfrm>
        </p:spPr>
        <p:txBody>
          <a:bodyPr>
            <a:noAutofit/>
          </a:bodyPr>
          <a:lstStyle/>
          <a:p>
            <a:pPr algn="ctr"/>
            <a:r>
              <a:rPr lang="ru-RU" sz="6600" dirty="0" smtClean="0"/>
              <a:t>Станция «</a:t>
            </a:r>
            <a:r>
              <a:rPr lang="ru-RU" sz="6600" dirty="0" err="1" smtClean="0"/>
              <a:t>Скрамбл</a:t>
            </a:r>
            <a:r>
              <a:rPr lang="ru-RU" sz="6600" dirty="0" smtClean="0"/>
              <a:t>»</a:t>
            </a:r>
            <a:endParaRPr lang="ru-RU" sz="66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3"/>
            <a:ext cx="9144000" cy="60847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251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" y="0"/>
            <a:ext cx="9144000" cy="6962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66308" y="2060848"/>
            <a:ext cx="896448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i="1" dirty="0"/>
              <a:t>100 рецептов каждую минуту</a:t>
            </a:r>
          </a:p>
          <a:p>
            <a:pPr algn="ctr"/>
            <a:r>
              <a:rPr lang="ru-RU" sz="1400" b="1" i="1" dirty="0"/>
              <a:t>В интернете предлагают мне.</a:t>
            </a:r>
          </a:p>
          <a:p>
            <a:pPr algn="ctr"/>
            <a:r>
              <a:rPr lang="ru-RU" sz="1400" b="1" i="1" dirty="0"/>
              <a:t>Но опять на праздник почему-то</a:t>
            </a:r>
          </a:p>
          <a:p>
            <a:pPr algn="ctr"/>
            <a:r>
              <a:rPr lang="ru-RU" sz="1400" b="1" i="1" dirty="0"/>
              <a:t>Хочется салата «Оливье».</a:t>
            </a:r>
          </a:p>
          <a:p>
            <a:pPr algn="ctr"/>
            <a:r>
              <a:rPr lang="ru-RU" sz="1400" b="1" i="1" dirty="0"/>
              <a:t>А француз, придумавший однажды,</a:t>
            </a:r>
          </a:p>
          <a:p>
            <a:pPr algn="ctr"/>
            <a:r>
              <a:rPr lang="ru-RU" sz="1400" b="1" i="1" dirty="0"/>
              <a:t>Для аристократов свой рецепт,</a:t>
            </a:r>
          </a:p>
          <a:p>
            <a:pPr algn="ctr"/>
            <a:r>
              <a:rPr lang="ru-RU" sz="1400" b="1" i="1" dirty="0"/>
              <a:t>И не мог себе представить даже,</a:t>
            </a:r>
          </a:p>
          <a:p>
            <a:pPr algn="ctr"/>
            <a:r>
              <a:rPr lang="ru-RU" sz="1400" b="1" i="1" dirty="0"/>
              <a:t>Что с ним будет через много лет.</a:t>
            </a:r>
          </a:p>
          <a:p>
            <a:pPr algn="ctr"/>
            <a:r>
              <a:rPr lang="ru-RU" sz="1400" b="1" i="1" dirty="0"/>
              <a:t>Это неизменное желанье,</a:t>
            </a:r>
          </a:p>
          <a:p>
            <a:pPr algn="ctr"/>
            <a:r>
              <a:rPr lang="ru-RU" sz="1400" b="1" i="1" dirty="0"/>
              <a:t>В чем-то странным выглядит – и пусть…</a:t>
            </a:r>
          </a:p>
          <a:p>
            <a:pPr algn="ctr"/>
            <a:r>
              <a:rPr lang="ru-RU" sz="1400" b="1" i="1" dirty="0"/>
              <a:t>«Оливье» - салат-воспоминанье!</a:t>
            </a:r>
          </a:p>
          <a:p>
            <a:pPr algn="ctr"/>
            <a:r>
              <a:rPr lang="ru-RU" sz="1400" b="1" i="1" dirty="0"/>
              <a:t>Новогодний и домашний вкус.</a:t>
            </a:r>
          </a:p>
          <a:p>
            <a:pPr algn="ctr"/>
            <a:r>
              <a:rPr lang="ru-RU" sz="1400" b="1" i="1" dirty="0"/>
              <a:t>В разных странах – разные застолья,</a:t>
            </a:r>
          </a:p>
          <a:p>
            <a:pPr algn="ctr"/>
            <a:r>
              <a:rPr lang="ru-RU" sz="1400" b="1" i="1" dirty="0"/>
              <a:t>Много блюд красивых на столе.</a:t>
            </a:r>
          </a:p>
          <a:p>
            <a:pPr algn="ctr"/>
            <a:r>
              <a:rPr lang="ru-RU" sz="1400" b="1" i="1" dirty="0"/>
              <a:t>Все прекрасно выглядит, зато я,</a:t>
            </a:r>
          </a:p>
          <a:p>
            <a:pPr algn="ctr"/>
            <a:r>
              <a:rPr lang="ru-RU" sz="1400" b="1" i="1" dirty="0"/>
              <a:t>Буду есть любимый «Оливье»!</a:t>
            </a:r>
          </a:p>
          <a:p>
            <a:pPr algn="ctr"/>
            <a:r>
              <a:rPr lang="ru-RU" sz="1400" b="1" i="1" dirty="0"/>
              <a:t>Положу к себе в тарелку горку!</a:t>
            </a:r>
          </a:p>
          <a:p>
            <a:pPr algn="ctr"/>
            <a:r>
              <a:rPr lang="ru-RU" sz="1400" b="1" i="1" dirty="0"/>
              <a:t>И добавлю ложечку еще!</a:t>
            </a:r>
          </a:p>
          <a:p>
            <a:pPr algn="ctr"/>
            <a:r>
              <a:rPr lang="ru-RU" sz="1400" b="1" i="1" dirty="0"/>
              <a:t>Без салата жить, бывает, горько.</a:t>
            </a:r>
          </a:p>
          <a:p>
            <a:pPr algn="ctr"/>
            <a:r>
              <a:rPr lang="ru-RU" sz="1400" b="1" i="1" dirty="0"/>
              <a:t>Съел салат - и сразу хорошо</a:t>
            </a:r>
            <a:r>
              <a:rPr lang="ru-RU" sz="1400" b="1" i="1" dirty="0" smtClean="0"/>
              <a:t>!  </a:t>
            </a:r>
            <a:r>
              <a:rPr lang="ru-RU" sz="1400" b="1" dirty="0"/>
              <a:t>(Петр Давыдов)</a:t>
            </a:r>
          </a:p>
        </p:txBody>
      </p:sp>
    </p:spTree>
    <p:extLst>
      <p:ext uri="{BB962C8B-B14F-4D97-AF65-F5344CB8AC3E}">
        <p14:creationId xmlns:p14="http://schemas.microsoft.com/office/powerpoint/2010/main" val="1687118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277607"/>
              </p:ext>
            </p:extLst>
          </p:nvPr>
        </p:nvGraphicFramePr>
        <p:xfrm>
          <a:off x="683568" y="1268760"/>
          <a:ext cx="7992890" cy="5120640"/>
        </p:xfrm>
        <a:graphic>
          <a:graphicData uri="http://schemas.openxmlformats.org/drawingml/2006/table">
            <a:tbl>
              <a:tblPr firstRow="1" firstCol="1" bandRow="1"/>
              <a:tblGrid>
                <a:gridCol w="799289"/>
                <a:gridCol w="799289"/>
                <a:gridCol w="799289"/>
                <a:gridCol w="799289"/>
                <a:gridCol w="799289"/>
                <a:gridCol w="799289"/>
                <a:gridCol w="799289"/>
                <a:gridCol w="799289"/>
                <a:gridCol w="799289"/>
                <a:gridCol w="799289"/>
              </a:tblGrid>
              <a:tr h="6120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я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й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0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й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ж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ш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0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м</a:t>
                      </a:r>
                      <a:endParaRPr lang="ru-RU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л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0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э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й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0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ю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о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ю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х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0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щ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ж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ж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ы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щ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0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е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ы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ы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й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т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н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г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206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к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й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э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ю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я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ц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у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ч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</a:t>
                      </a:r>
                      <a:endParaRPr lang="ru-RU" sz="280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а</a:t>
                      </a:r>
                      <a:endParaRPr lang="ru-RU" sz="2800" dirty="0">
                        <a:effectLst/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cxnSp>
        <p:nvCxnSpPr>
          <p:cNvPr id="11" name="Прямая соединительная линия 10"/>
          <p:cNvCxnSpPr/>
          <p:nvPr/>
        </p:nvCxnSpPr>
        <p:spPr>
          <a:xfrm>
            <a:off x="2771800" y="2924944"/>
            <a:ext cx="64807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3419872" y="2924944"/>
            <a:ext cx="0" cy="4320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/>
          <p:cNvCxnSpPr/>
          <p:nvPr/>
        </p:nvCxnSpPr>
        <p:spPr>
          <a:xfrm>
            <a:off x="3419872" y="3645024"/>
            <a:ext cx="0" cy="36004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3635896" y="4149080"/>
            <a:ext cx="504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единительная линия 18"/>
          <p:cNvCxnSpPr/>
          <p:nvPr/>
        </p:nvCxnSpPr>
        <p:spPr>
          <a:xfrm>
            <a:off x="4427984" y="4149080"/>
            <a:ext cx="50405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>
            <a:off x="5076056" y="4149080"/>
            <a:ext cx="0" cy="50405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8618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476672"/>
            <a:ext cx="8424936" cy="792088"/>
          </a:xfrm>
        </p:spPr>
        <p:txBody>
          <a:bodyPr>
            <a:noAutofit/>
          </a:bodyPr>
          <a:lstStyle/>
          <a:p>
            <a:r>
              <a:rPr lang="ru-RU" sz="6000" dirty="0" smtClean="0"/>
              <a:t>Собранные Ингредиенты</a:t>
            </a:r>
            <a:endParaRPr lang="ru-RU" sz="60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1" y="2024632"/>
            <a:ext cx="3426527" cy="21244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01" y="4297156"/>
            <a:ext cx="3586349" cy="2137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550" y="2012056"/>
            <a:ext cx="2786272" cy="2161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0" name="Picture 6" descr="Названа лучшая «Русская» колбас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299263"/>
            <a:ext cx="3212624" cy="214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246" y="1963080"/>
            <a:ext cx="2259714" cy="2259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2233">
            <a:off x="7153595" y="4067816"/>
            <a:ext cx="1533605" cy="2596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1483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3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3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692696"/>
            <a:ext cx="8686800" cy="841248"/>
          </a:xfrm>
        </p:spPr>
        <p:txBody>
          <a:bodyPr>
            <a:noAutofit/>
          </a:bodyPr>
          <a:lstStyle/>
          <a:p>
            <a:pPr algn="ctr"/>
            <a:r>
              <a:rPr lang="ru-RU" sz="4000" dirty="0"/>
              <a:t>правила техники </a:t>
            </a:r>
            <a:r>
              <a:rPr lang="ru-RU" sz="4000" dirty="0" smtClean="0"/>
              <a:t/>
            </a:r>
            <a:br>
              <a:rPr lang="ru-RU" sz="4000" dirty="0" smtClean="0"/>
            </a:br>
            <a:r>
              <a:rPr lang="ru-RU" sz="4000" dirty="0" smtClean="0"/>
              <a:t>безопасности </a:t>
            </a:r>
            <a:r>
              <a:rPr lang="ru-RU" sz="4000" dirty="0"/>
              <a:t>на кухне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44518" y="1988840"/>
            <a:ext cx="857595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ru-RU" i="1" dirty="0">
                <a:solidFill>
                  <a:srgbClr val="C00000"/>
                </a:solidFill>
                <a:latin typeface="Comic Sans MS" panose="030F0702030302020204" pitchFamily="66" charset="0"/>
              </a:rPr>
              <a:t>1. </a:t>
            </a:r>
            <a:r>
              <a:rPr lang="ru-RU" i="1" dirty="0">
                <a:latin typeface="Comic Sans MS" panose="030F0702030302020204" pitchFamily="66" charset="0"/>
              </a:rPr>
              <a:t>Нож - это острый предмет. Обращаться с ним надо осторожно. Во время нарезки применять безопасные приемы работы. Передавать колющие и режущие инструменты и приборы ручкой вперед.</a:t>
            </a:r>
          </a:p>
          <a:p>
            <a:pPr algn="just">
              <a:lnSpc>
                <a:spcPct val="200000"/>
              </a:lnSpc>
            </a:pPr>
            <a:r>
              <a:rPr lang="ru-RU" i="1" dirty="0">
                <a:solidFill>
                  <a:srgbClr val="C00000"/>
                </a:solidFill>
                <a:latin typeface="Comic Sans MS" panose="030F0702030302020204" pitchFamily="66" charset="0"/>
              </a:rPr>
              <a:t>2. </a:t>
            </a:r>
            <a:r>
              <a:rPr lang="ru-RU" i="1" dirty="0">
                <a:latin typeface="Comic Sans MS" panose="030F0702030302020204" pitchFamily="66" charset="0"/>
              </a:rPr>
              <a:t>Открывать бутылки, банки с консервами и компотами следует специальным ножом, хорошо заточенным.</a:t>
            </a:r>
          </a:p>
          <a:p>
            <a:pPr algn="just">
              <a:lnSpc>
                <a:spcPct val="200000"/>
              </a:lnSpc>
            </a:pPr>
            <a:r>
              <a:rPr lang="ru-RU" i="1" dirty="0">
                <a:solidFill>
                  <a:srgbClr val="C00000"/>
                </a:solidFill>
                <a:latin typeface="Comic Sans MS" panose="030F0702030302020204" pitchFamily="66" charset="0"/>
              </a:rPr>
              <a:t>3. </a:t>
            </a:r>
            <a:r>
              <a:rPr lang="ru-RU" i="1" dirty="0">
                <a:latin typeface="Comic Sans MS" panose="030F0702030302020204" pitchFamily="66" charset="0"/>
              </a:rPr>
              <a:t>Не пробовать горячую пищу, предварительно не охладив ее.</a:t>
            </a:r>
          </a:p>
          <a:p>
            <a:pPr algn="just">
              <a:lnSpc>
                <a:spcPct val="200000"/>
              </a:lnSpc>
            </a:pPr>
            <a:r>
              <a:rPr lang="ru-RU" i="1" dirty="0">
                <a:solidFill>
                  <a:srgbClr val="C00000"/>
                </a:solidFill>
                <a:latin typeface="Comic Sans MS" panose="030F0702030302020204" pitchFamily="66" charset="0"/>
              </a:rPr>
              <a:t>4.</a:t>
            </a:r>
            <a:r>
              <a:rPr lang="ru-RU" i="1" dirty="0">
                <a:latin typeface="Comic Sans MS" panose="030F0702030302020204" pitchFamily="66" charset="0"/>
              </a:rPr>
              <a:t>Следить за тем, чтобы хорошо было освещено рабочее место.</a:t>
            </a:r>
          </a:p>
        </p:txBody>
      </p:sp>
    </p:spTree>
    <p:extLst>
      <p:ext uri="{BB962C8B-B14F-4D97-AF65-F5344CB8AC3E}">
        <p14:creationId xmlns:p14="http://schemas.microsoft.com/office/powerpoint/2010/main" val="155097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9531">
            <a:off x="172153" y="774694"/>
            <a:ext cx="3441398" cy="19329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321" y="1261320"/>
            <a:ext cx="3299806" cy="1853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0345">
            <a:off x="6059904" y="1067832"/>
            <a:ext cx="2909167" cy="163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4516">
            <a:off x="219916" y="3319468"/>
            <a:ext cx="4014735" cy="2254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35668">
            <a:off x="4724641" y="3323020"/>
            <a:ext cx="4137344" cy="2323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4730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67544" y="404664"/>
            <a:ext cx="447911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И на этом, наше…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755808" y="1217444"/>
            <a:ext cx="461216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Познавательное...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069483" y="2132856"/>
            <a:ext cx="468910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Развлекательное...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489243" y="2912717"/>
            <a:ext cx="518603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Интеллектуальное...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224253" y="3861048"/>
            <a:ext cx="416171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0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«Оливье-шоу»…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224253" y="5152883"/>
            <a:ext cx="600997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Объявляю закрытым.</a:t>
            </a:r>
          </a:p>
        </p:txBody>
      </p:sp>
    </p:spTree>
    <p:extLst>
      <p:ext uri="{BB962C8B-B14F-4D97-AF65-F5344CB8AC3E}">
        <p14:creationId xmlns:p14="http://schemas.microsoft.com/office/powerpoint/2010/main" val="2868240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77705"/>
            <a:ext cx="2748009" cy="4120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2219">
            <a:off x="3419463" y="3850040"/>
            <a:ext cx="3889270" cy="258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11560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5400" dirty="0" smtClean="0">
                <a:latin typeface="Comic Sans MS" panose="030F0702030302020204" pitchFamily="66" charset="0"/>
              </a:rPr>
              <a:t>Почему «Оливье»?</a:t>
            </a:r>
            <a:endParaRPr lang="ru-RU" sz="5400" dirty="0">
              <a:latin typeface="Comic Sans MS" panose="030F0702030302020204" pitchFamily="66" charset="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8902">
            <a:off x="4000471" y="1360771"/>
            <a:ext cx="3854202" cy="2569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0021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3188" y="0"/>
            <a:ext cx="942229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9121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-26186"/>
            <a:ext cx="9270917" cy="6884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518359" y="836711"/>
            <a:ext cx="432903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Segoe Script" panose="020B0504020000000003" pitchFamily="34" charset="0"/>
              </a:rPr>
              <a:t>Филе двух отваренных рябчиков;</a:t>
            </a:r>
          </a:p>
          <a:p>
            <a:pPr algn="ctr"/>
            <a:r>
              <a:rPr lang="ru-RU" sz="1600" b="1" dirty="0">
                <a:latin typeface="Segoe Script" panose="020B0504020000000003" pitchFamily="34" charset="0"/>
              </a:rPr>
              <a:t>Один отваренный телячий язык;</a:t>
            </a:r>
          </a:p>
          <a:p>
            <a:pPr algn="ctr"/>
            <a:r>
              <a:rPr lang="ru-RU" sz="1600" b="1" dirty="0">
                <a:latin typeface="Segoe Script" panose="020B0504020000000003" pitchFamily="34" charset="0"/>
              </a:rPr>
              <a:t>Около 100 граммов паюсной черной икры;</a:t>
            </a:r>
          </a:p>
          <a:p>
            <a:pPr algn="ctr"/>
            <a:r>
              <a:rPr lang="ru-RU" sz="1600" b="1" dirty="0">
                <a:latin typeface="Segoe Script" panose="020B0504020000000003" pitchFamily="34" charset="0"/>
              </a:rPr>
              <a:t>200 граммов свежих листьев салата;</a:t>
            </a:r>
          </a:p>
          <a:p>
            <a:pPr algn="ctr"/>
            <a:r>
              <a:rPr lang="ru-RU" sz="1600" b="1" dirty="0">
                <a:latin typeface="Segoe Script" panose="020B0504020000000003" pitchFamily="34" charset="0"/>
              </a:rPr>
              <a:t>25 отваренных раков или один большой омар;</a:t>
            </a:r>
          </a:p>
          <a:p>
            <a:pPr algn="ctr"/>
            <a:r>
              <a:rPr lang="ru-RU" sz="1600" b="1" dirty="0">
                <a:latin typeface="Segoe Script" panose="020B0504020000000003" pitchFamily="34" charset="0"/>
              </a:rPr>
              <a:t>200-250 граммов мелких огурчиков;</a:t>
            </a:r>
          </a:p>
          <a:p>
            <a:pPr algn="ctr"/>
            <a:r>
              <a:rPr lang="ru-RU" sz="1600" b="1" dirty="0">
                <a:latin typeface="Segoe Script" panose="020B0504020000000003" pitchFamily="34" charset="0"/>
              </a:rPr>
              <a:t>Полбанки сои </a:t>
            </a:r>
            <a:r>
              <a:rPr lang="ru-RU" sz="1600" b="1" dirty="0" err="1">
                <a:latin typeface="Segoe Script" panose="020B0504020000000003" pitchFamily="34" charset="0"/>
              </a:rPr>
              <a:t>кабуль</a:t>
            </a:r>
            <a:r>
              <a:rPr lang="ru-RU" sz="1600" b="1" dirty="0">
                <a:latin typeface="Segoe Script" panose="020B0504020000000003" pitchFamily="34" charset="0"/>
              </a:rPr>
              <a:t> (паста из сои);</a:t>
            </a:r>
          </a:p>
          <a:p>
            <a:pPr algn="ctr"/>
            <a:r>
              <a:rPr lang="ru-RU" sz="1600" b="1" dirty="0">
                <a:latin typeface="Segoe Script" panose="020B0504020000000003" pitchFamily="34" charset="0"/>
              </a:rPr>
              <a:t>2 мелко порезанных свежих огурца;</a:t>
            </a:r>
          </a:p>
          <a:p>
            <a:pPr algn="ctr"/>
            <a:r>
              <a:rPr lang="ru-RU" sz="1600" b="1" dirty="0">
                <a:latin typeface="Segoe Script" panose="020B0504020000000003" pitchFamily="34" charset="0"/>
              </a:rPr>
              <a:t>100 граммов каперсов;</a:t>
            </a:r>
          </a:p>
          <a:p>
            <a:pPr algn="ctr"/>
            <a:r>
              <a:rPr lang="ru-RU" sz="1600" b="1" dirty="0">
                <a:latin typeface="Segoe Script" panose="020B0504020000000003" pitchFamily="34" charset="0"/>
              </a:rPr>
              <a:t>5 </a:t>
            </a:r>
            <a:r>
              <a:rPr lang="ru-RU" sz="1600" b="1" dirty="0" err="1">
                <a:latin typeface="Segoe Script" panose="020B0504020000000003" pitchFamily="34" charset="0"/>
              </a:rPr>
              <a:t>мелконарубленных</a:t>
            </a:r>
            <a:r>
              <a:rPr lang="ru-RU" sz="1600" b="1" dirty="0">
                <a:latin typeface="Segoe Script" panose="020B0504020000000003" pitchFamily="34" charset="0"/>
              </a:rPr>
              <a:t>, сваренных вкрутую яиц;</a:t>
            </a:r>
          </a:p>
          <a:p>
            <a:pPr algn="ctr"/>
            <a:r>
              <a:rPr lang="ru-RU" sz="1600" b="1" dirty="0">
                <a:latin typeface="Segoe Script" panose="020B0504020000000003" pitchFamily="34" charset="0"/>
              </a:rPr>
              <a:t>Заправка соусом Провансаль.</a:t>
            </a:r>
          </a:p>
        </p:txBody>
      </p:sp>
    </p:spTree>
    <p:extLst>
      <p:ext uri="{BB962C8B-B14F-4D97-AF65-F5344CB8AC3E}">
        <p14:creationId xmlns:p14="http://schemas.microsoft.com/office/powerpoint/2010/main" val="1306479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36" y="9566"/>
            <a:ext cx="9144000" cy="68785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017336"/>
            <a:ext cx="2038350" cy="188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562074"/>
          </a:xfrm>
        </p:spPr>
        <p:txBody>
          <a:bodyPr>
            <a:normAutofit fontScale="90000"/>
          </a:bodyPr>
          <a:lstStyle/>
          <a:p>
            <a:r>
              <a:rPr lang="ru-RU" sz="2200" b="1" dirty="0" smtClean="0">
                <a:latin typeface="Comic Sans MS" panose="030F0702030302020204" pitchFamily="66" charset="0"/>
              </a:rPr>
              <a:t>Кулинарное </a:t>
            </a:r>
            <a:r>
              <a:rPr lang="ru-RU" sz="2200" b="1" dirty="0">
                <a:latin typeface="Comic Sans MS" panose="030F0702030302020204" pitchFamily="66" charset="0"/>
              </a:rPr>
              <a:t>путешествие «Оливье - шоу»</a:t>
            </a:r>
            <a:r>
              <a:rPr lang="ru-RU" sz="2200" dirty="0">
                <a:latin typeface="Comic Sans MS" panose="030F0702030302020204" pitchFamily="66" charset="0"/>
              </a:rPr>
              <a:t/>
            </a:r>
            <a:br>
              <a:rPr lang="ru-RU" sz="2200" dirty="0">
                <a:latin typeface="Comic Sans MS" panose="030F0702030302020204" pitchFamily="66" charset="0"/>
              </a:rPr>
            </a:br>
            <a:r>
              <a:rPr lang="ru-RU" sz="2200" b="1" i="1" dirty="0">
                <a:latin typeface="Comic Sans MS" panose="030F0702030302020204" pitchFamily="66" charset="0"/>
              </a:rPr>
              <a:t>маршрутный лист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1599"/>
            <a:ext cx="260985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Стрелка вправо с вырезом 8"/>
          <p:cNvSpPr/>
          <p:nvPr/>
        </p:nvSpPr>
        <p:spPr>
          <a:xfrm rot="823101">
            <a:off x="2361878" y="1611706"/>
            <a:ext cx="683583" cy="348605"/>
          </a:xfrm>
          <a:prstGeom prst="notch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ьная выноска 9"/>
          <p:cNvSpPr/>
          <p:nvPr/>
        </p:nvSpPr>
        <p:spPr>
          <a:xfrm>
            <a:off x="3097722" y="1317336"/>
            <a:ext cx="1836204" cy="1705767"/>
          </a:xfrm>
          <a:prstGeom prst="wedgeEllipseCallou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729" y="1571690"/>
            <a:ext cx="1267544" cy="11230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2502737" y="1432344"/>
            <a:ext cx="3312368" cy="25599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>
                <a:gd name="adj" fmla="val 10470865"/>
              </a:avLst>
            </a:prstTxWarp>
            <a:spAutoFit/>
          </a:bodyPr>
          <a:lstStyle/>
          <a:p>
            <a:pPr algn="ctr"/>
            <a:r>
              <a:rPr lang="ru-RU" sz="2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Станция №2</a:t>
            </a:r>
            <a:endParaRPr lang="ru-RU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84609" y="2501084"/>
            <a:ext cx="5616624" cy="33884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«Черный ящик»</a:t>
            </a:r>
            <a:endParaRPr lang="ru-RU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3" name="Стрелка вправо с вырезом 12"/>
          <p:cNvSpPr/>
          <p:nvPr/>
        </p:nvSpPr>
        <p:spPr>
          <a:xfrm rot="20729272">
            <a:off x="5046923" y="1922578"/>
            <a:ext cx="648072" cy="348605"/>
          </a:xfrm>
          <a:prstGeom prst="notch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-2179281" y="2259295"/>
            <a:ext cx="7195950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Down">
              <a:avLst/>
            </a:prstTxWarp>
            <a:spAutoFit/>
          </a:bodyPr>
          <a:lstStyle/>
          <a:p>
            <a:pPr algn="ctr"/>
            <a:r>
              <a:rPr lang="ru-RU" sz="2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«Овощной кроссворд»</a:t>
            </a:r>
            <a:endParaRPr lang="ru-RU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5" name="Овальная выноска 14"/>
          <p:cNvSpPr/>
          <p:nvPr/>
        </p:nvSpPr>
        <p:spPr>
          <a:xfrm rot="711577">
            <a:off x="5848452" y="771999"/>
            <a:ext cx="1945901" cy="1841761"/>
          </a:xfrm>
          <a:prstGeom prst="wedgeEllipseCallou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768" y="1107428"/>
            <a:ext cx="1511772" cy="1206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954770" y="692696"/>
            <a:ext cx="1834156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Станция №3</a:t>
            </a:r>
            <a:endParaRPr lang="ru-RU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80112" y="2096881"/>
            <a:ext cx="218266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«Фруктовые</a:t>
            </a:r>
          </a:p>
          <a:p>
            <a:pPr algn="ctr"/>
            <a:r>
              <a:rPr lang="ru-RU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ребусы»</a:t>
            </a:r>
            <a:endParaRPr lang="ru-RU" sz="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" name="Стрелка вправо 3"/>
          <p:cNvSpPr/>
          <p:nvPr/>
        </p:nvSpPr>
        <p:spPr>
          <a:xfrm rot="3160045">
            <a:off x="7490223" y="2641088"/>
            <a:ext cx="814611" cy="390233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Овальная выноска 4"/>
          <p:cNvSpPr/>
          <p:nvPr/>
        </p:nvSpPr>
        <p:spPr>
          <a:xfrm>
            <a:off x="6871848" y="3294889"/>
            <a:ext cx="2092640" cy="1838604"/>
          </a:xfrm>
          <a:prstGeom prst="wedgeEllipseCallou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6980450" y="3294889"/>
            <a:ext cx="183415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Станция №4</a:t>
            </a:r>
            <a:endParaRPr lang="ru-RU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8548" y="3645024"/>
            <a:ext cx="717958" cy="129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767987" y="4869160"/>
            <a:ext cx="225908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«Мобильный </a:t>
            </a:r>
          </a:p>
          <a:p>
            <a:pPr algn="ctr"/>
            <a:r>
              <a:rPr lang="ru-RU" sz="20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Реми</a:t>
            </a:r>
            <a:r>
              <a:rPr lang="ru-RU" sz="20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»</a:t>
            </a:r>
            <a:endParaRPr lang="ru-RU" sz="20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6" name="Стрелка вниз 15"/>
          <p:cNvSpPr/>
          <p:nvPr/>
        </p:nvSpPr>
        <p:spPr>
          <a:xfrm rot="3099562">
            <a:off x="6572870" y="4658640"/>
            <a:ext cx="260922" cy="666828"/>
          </a:xfrm>
          <a:prstGeom prst="down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ьная выноска 16"/>
          <p:cNvSpPr/>
          <p:nvPr/>
        </p:nvSpPr>
        <p:spPr>
          <a:xfrm>
            <a:off x="4814883" y="5133493"/>
            <a:ext cx="1885278" cy="1446257"/>
          </a:xfrm>
          <a:prstGeom prst="wedgeEllipseCallou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926" y="5577046"/>
            <a:ext cx="1654298" cy="846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Прямоугольник 18"/>
          <p:cNvSpPr/>
          <p:nvPr/>
        </p:nvSpPr>
        <p:spPr>
          <a:xfrm>
            <a:off x="4784147" y="5148974"/>
            <a:ext cx="1919184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Станция №5</a:t>
            </a:r>
            <a:endParaRPr lang="ru-RU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1" name="Стрелка вправо 20"/>
          <p:cNvSpPr/>
          <p:nvPr/>
        </p:nvSpPr>
        <p:spPr>
          <a:xfrm rot="12682332">
            <a:off x="3967626" y="5553039"/>
            <a:ext cx="865180" cy="348147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ьная выноска 21"/>
          <p:cNvSpPr/>
          <p:nvPr/>
        </p:nvSpPr>
        <p:spPr>
          <a:xfrm rot="419703">
            <a:off x="2219212" y="4164857"/>
            <a:ext cx="1895051" cy="1683915"/>
          </a:xfrm>
          <a:prstGeom prst="wedgeEllipseCallou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787" y="4541048"/>
            <a:ext cx="1353017" cy="9020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2195476" y="4110084"/>
            <a:ext cx="1834155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Станция №6</a:t>
            </a:r>
            <a:endParaRPr lang="ru-RU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2253805" y="5383351"/>
            <a:ext cx="168783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«</a:t>
            </a:r>
            <a:r>
              <a:rPr lang="ru-RU" sz="2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Скрамбл</a:t>
            </a:r>
            <a:r>
              <a:rPr lang="ru-RU" sz="2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»</a:t>
            </a:r>
            <a:endParaRPr lang="ru-RU" sz="2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6" name="Стрелка вправо 25"/>
          <p:cNvSpPr/>
          <p:nvPr/>
        </p:nvSpPr>
        <p:spPr>
          <a:xfrm rot="12638951">
            <a:off x="1408485" y="4785191"/>
            <a:ext cx="743907" cy="274762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3859">
            <a:off x="176639" y="3179532"/>
            <a:ext cx="1912564" cy="127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69074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396552" y="836712"/>
            <a:ext cx="10177192" cy="841248"/>
          </a:xfrm>
        </p:spPr>
        <p:txBody>
          <a:bodyPr>
            <a:noAutofit/>
          </a:bodyPr>
          <a:lstStyle/>
          <a:p>
            <a:pPr algn="ctr"/>
            <a:r>
              <a:rPr lang="ru-RU" sz="6000" dirty="0" smtClean="0"/>
              <a:t>Станция</a:t>
            </a:r>
            <a:br>
              <a:rPr lang="ru-RU" sz="6000" dirty="0" smtClean="0"/>
            </a:br>
            <a:r>
              <a:rPr lang="ru-RU" sz="6000" dirty="0" smtClean="0"/>
              <a:t> «Овощной кроссворд»</a:t>
            </a:r>
            <a:endParaRPr lang="ru-RU" sz="6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194599"/>
            <a:ext cx="5040559" cy="4663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480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 rot="21291347">
            <a:off x="127886" y="505990"/>
            <a:ext cx="286206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1.В огороде желтый мяч.</a:t>
            </a:r>
          </a:p>
          <a:p>
            <a:r>
              <a:rPr lang="ru-RU" dirty="0">
                <a:solidFill>
                  <a:srgbClr val="002060"/>
                </a:solidFill>
              </a:rPr>
              <a:t>Только не бежит он вскачь,</a:t>
            </a:r>
          </a:p>
          <a:p>
            <a:r>
              <a:rPr lang="ru-RU" dirty="0">
                <a:solidFill>
                  <a:srgbClr val="002060"/>
                </a:solidFill>
              </a:rPr>
              <a:t>Он как полная луна, </a:t>
            </a:r>
          </a:p>
          <a:p>
            <a:r>
              <a:rPr lang="ru-RU" dirty="0">
                <a:solidFill>
                  <a:srgbClr val="002060"/>
                </a:solidFill>
              </a:rPr>
              <a:t>Вкусные в нем семена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 rot="173544">
            <a:off x="3334184" y="431422"/>
            <a:ext cx="5675943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  <a:cs typeface="Times New Roman"/>
              </a:rPr>
              <a:t>2.И кучерява, и пышна, и изумрудно зелена.</a:t>
            </a:r>
            <a:endParaRPr lang="ru-RU" sz="2000" dirty="0">
              <a:solidFill>
                <a:srgbClr val="002060"/>
              </a:solidFill>
              <a:latin typeface="Calibri"/>
              <a:ea typeface="Times New Roman"/>
              <a:cs typeface="Times New Roman"/>
            </a:endParaRPr>
          </a:p>
          <a:p>
            <a:r>
              <a:rPr lang="ru-RU" sz="2000" dirty="0">
                <a:solidFill>
                  <a:srgbClr val="002060"/>
                </a:solidFill>
                <a:latin typeface="Times New Roman"/>
                <a:ea typeface="Times New Roman"/>
              </a:rPr>
              <a:t>Нет в огороде, господа, меня прекраснее, ода</a:t>
            </a:r>
            <a:r>
              <a:rPr lang="ru-RU" sz="2000" dirty="0" smtClean="0">
                <a:latin typeface="Times New Roman"/>
                <a:ea typeface="Times New Roman"/>
              </a:rPr>
              <a:t>!</a:t>
            </a:r>
            <a:endParaRPr lang="ru-RU" sz="2000" dirty="0"/>
          </a:p>
        </p:txBody>
      </p:sp>
      <p:sp>
        <p:nvSpPr>
          <p:cNvPr id="5" name="Прямоугольник 4"/>
          <p:cNvSpPr/>
          <p:nvPr/>
        </p:nvSpPr>
        <p:spPr>
          <a:xfrm rot="21253037">
            <a:off x="2704740" y="1601380"/>
            <a:ext cx="49427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3.Мелкий ярко-розовый </a:t>
            </a:r>
            <a:r>
              <a:rPr lang="ru-RU" sz="2400" dirty="0" smtClean="0">
                <a:solidFill>
                  <a:srgbClr val="002060"/>
                </a:solidFill>
              </a:rPr>
              <a:t>корнеплод.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10716" y="2310878"/>
            <a:ext cx="2646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4.Это что за чудеса?</a:t>
            </a:r>
          </a:p>
          <a:p>
            <a:r>
              <a:rPr lang="ru-RU" dirty="0">
                <a:solidFill>
                  <a:srgbClr val="002060"/>
                </a:solidFill>
              </a:rPr>
              <a:t>На траве лежит звезда!</a:t>
            </a:r>
          </a:p>
          <a:p>
            <a:r>
              <a:rPr lang="ru-RU" dirty="0">
                <a:solidFill>
                  <a:srgbClr val="002060"/>
                </a:solidFill>
              </a:rPr>
              <a:t>Может это дивный сон?</a:t>
            </a:r>
          </a:p>
          <a:p>
            <a:r>
              <a:rPr lang="ru-RU" dirty="0">
                <a:solidFill>
                  <a:srgbClr val="002060"/>
                </a:solidFill>
              </a:rPr>
              <a:t>Нет, ведь это</a:t>
            </a:r>
            <a:r>
              <a:rPr lang="ru-RU" dirty="0" smtClean="0">
                <a:solidFill>
                  <a:srgbClr val="002060"/>
                </a:solidFill>
              </a:rPr>
              <a:t>…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417106">
            <a:off x="3882528" y="2765168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dirty="0">
                <a:solidFill>
                  <a:srgbClr val="002060"/>
                </a:solidFill>
              </a:rPr>
              <a:t>5.На кустах тепличных красные плоды, 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Толстые, пузатые, узнаешь их ты?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Как большие ягоды на веточках висят,</a:t>
            </a:r>
          </a:p>
          <a:p>
            <a:pPr algn="just"/>
            <a:r>
              <a:rPr lang="ru-RU" dirty="0">
                <a:solidFill>
                  <a:srgbClr val="002060"/>
                </a:solidFill>
              </a:rPr>
              <a:t>С нетерпеньем просятся в овощной салат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777316" y="4510386"/>
            <a:ext cx="27824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6.Аптечный укроп</a:t>
            </a:r>
            <a:r>
              <a:rPr lang="ru-RU" sz="2400" dirty="0" smtClean="0">
                <a:solidFill>
                  <a:srgbClr val="002060"/>
                </a:solidFill>
              </a:rPr>
              <a:t>…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21320277">
            <a:off x="182484" y="3910222"/>
            <a:ext cx="334589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7.От него душистый зубчик,</a:t>
            </a:r>
          </a:p>
          <a:p>
            <a:r>
              <a:rPr lang="ru-RU" dirty="0">
                <a:solidFill>
                  <a:srgbClr val="002060"/>
                </a:solidFill>
              </a:rPr>
              <a:t>Мы положим с тобой  в супчик</a:t>
            </a:r>
          </a:p>
          <a:p>
            <a:r>
              <a:rPr lang="ru-RU" dirty="0">
                <a:solidFill>
                  <a:srgbClr val="002060"/>
                </a:solidFill>
              </a:rPr>
              <a:t>Даст он супер аромат,</a:t>
            </a:r>
          </a:p>
          <a:p>
            <a:r>
              <a:rPr lang="ru-RU" dirty="0">
                <a:solidFill>
                  <a:srgbClr val="002060"/>
                </a:solidFill>
              </a:rPr>
              <a:t>Станет суп вкусней стократ.</a:t>
            </a:r>
          </a:p>
        </p:txBody>
      </p:sp>
      <p:sp>
        <p:nvSpPr>
          <p:cNvPr id="10" name="Прямоугольник 9"/>
          <p:cNvSpPr/>
          <p:nvPr/>
        </p:nvSpPr>
        <p:spPr>
          <a:xfrm rot="275661">
            <a:off x="3799775" y="5451126"/>
            <a:ext cx="51840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8.Ты салаты, винегреты украшаешь алым цветом.</a:t>
            </a:r>
          </a:p>
          <a:p>
            <a:r>
              <a:rPr lang="ru-RU" dirty="0">
                <a:solidFill>
                  <a:srgbClr val="002060"/>
                </a:solidFill>
              </a:rPr>
              <a:t>Нет ничего вкусней и наваристей борщей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21412715">
            <a:off x="751999" y="564123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>
                <a:solidFill>
                  <a:srgbClr val="002060"/>
                </a:solidFill>
              </a:rPr>
              <a:t>9.В горохе хоть росла,</a:t>
            </a:r>
          </a:p>
          <a:p>
            <a:r>
              <a:rPr lang="ru-RU" dirty="0">
                <a:solidFill>
                  <a:srgbClr val="002060"/>
                </a:solidFill>
              </a:rPr>
              <a:t>Знает ноты «соль» и «фа</a:t>
            </a:r>
            <a:r>
              <a:rPr lang="ru-RU" dirty="0" smtClean="0">
                <a:solidFill>
                  <a:srgbClr val="002060"/>
                </a:solidFill>
              </a:rPr>
              <a:t>».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" name="Стрелка вправо 11">
            <a:hlinkClick r:id="rId2" action="ppaction://hlinksldjump"/>
          </p:cNvPr>
          <p:cNvSpPr/>
          <p:nvPr/>
        </p:nvSpPr>
        <p:spPr>
          <a:xfrm>
            <a:off x="5338205" y="6304044"/>
            <a:ext cx="1826083" cy="5539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ответ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97136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5007559"/>
              </p:ext>
            </p:extLst>
          </p:nvPr>
        </p:nvGraphicFramePr>
        <p:xfrm>
          <a:off x="0" y="980730"/>
          <a:ext cx="9144000" cy="5040558"/>
        </p:xfrm>
        <a:graphic>
          <a:graphicData uri="http://schemas.openxmlformats.org/drawingml/2006/table">
            <a:tbl>
              <a:tblPr firstRow="1" firstCol="1" bandRow="1"/>
              <a:tblGrid>
                <a:gridCol w="693610"/>
                <a:gridCol w="722271"/>
                <a:gridCol w="698388"/>
                <a:gridCol w="712718"/>
                <a:gridCol w="713673"/>
                <a:gridCol w="714630"/>
                <a:gridCol w="735646"/>
                <a:gridCol w="706030"/>
                <a:gridCol w="708896"/>
                <a:gridCol w="706030"/>
                <a:gridCol w="695523"/>
                <a:gridCol w="669725"/>
                <a:gridCol w="666860"/>
              </a:tblGrid>
              <a:tr h="56006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1.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60062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2.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60062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3.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60062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4.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60062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5.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062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6.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0062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7.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  <a:tr h="560062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8.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60062"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9.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solidFill>
                            <a:srgbClr val="8DB3E2"/>
                          </a:solidFill>
                          <a:effectLst/>
                          <a:latin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>
                          <a:effectLst/>
                          <a:latin typeface="Times New Roman"/>
                        </a:rPr>
                        <a:t> </a:t>
                      </a:r>
                      <a:endParaRPr lang="ru-RU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dirty="0">
                          <a:effectLst/>
                          <a:latin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5" name="Стрелка влево 4">
            <a:hlinkClick r:id="rId2" action="ppaction://hlinksldjump"/>
          </p:cNvPr>
          <p:cNvSpPr/>
          <p:nvPr/>
        </p:nvSpPr>
        <p:spPr>
          <a:xfrm>
            <a:off x="539552" y="6165304"/>
            <a:ext cx="2016224" cy="5486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Вопросы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2843808" y="764704"/>
            <a:ext cx="43204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Times New Roman"/>
              </a:rPr>
              <a:t>т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85673" y="764704"/>
            <a:ext cx="65755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ы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316160" y="752356"/>
            <a:ext cx="5116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076056" y="764704"/>
            <a:ext cx="548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796136" y="764704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635097" y="1340768"/>
            <a:ext cx="39985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4296122" y="1340768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076056" y="1340768"/>
            <a:ext cx="5437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837938" y="1246676"/>
            <a:ext cx="4732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у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516216" y="1362290"/>
            <a:ext cx="5068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7238873" y="1358296"/>
            <a:ext cx="4283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884368" y="1379818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4299969" y="1818716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074453" y="1860438"/>
            <a:ext cx="5453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е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796136" y="1853831"/>
            <a:ext cx="5164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6469729" y="1888551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7155990" y="1883691"/>
            <a:ext cx="5068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2878930" y="2479895"/>
            <a:ext cx="5437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3615433" y="2479895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390714" y="2456247"/>
            <a:ext cx="4283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066438" y="2490951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796136" y="2505670"/>
            <a:ext cx="5068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516216" y="2452829"/>
            <a:ext cx="5068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7121109" y="2433433"/>
            <a:ext cx="5453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7881163" y="2456247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615433" y="3005669"/>
            <a:ext cx="5437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п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390714" y="3018017"/>
            <a:ext cx="5453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5019148" y="3058445"/>
            <a:ext cx="6623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м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772892" y="3058445"/>
            <a:ext cx="55335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и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511407" y="3005669"/>
            <a:ext cx="5164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7136754" y="3058445"/>
            <a:ext cx="5453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7873385" y="2967335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4390714" y="3520110"/>
            <a:ext cx="6190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5075254" y="3520110"/>
            <a:ext cx="5453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е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5792931" y="3548011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6473320" y="3591890"/>
            <a:ext cx="47801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х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7180363" y="3591890"/>
            <a:ext cx="5453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е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7873385" y="3591890"/>
            <a:ext cx="4892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8544492" y="3560146"/>
            <a:ext cx="5084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ь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3644467" y="4057777"/>
            <a:ext cx="5245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ч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4427582" y="4063289"/>
            <a:ext cx="5453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е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5089681" y="4063289"/>
            <a:ext cx="5068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5806288" y="4067689"/>
            <a:ext cx="5549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6506219" y="4067689"/>
            <a:ext cx="5453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7238873" y="4149080"/>
            <a:ext cx="5116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6" name="Прямоугольник 55"/>
          <p:cNvSpPr/>
          <p:nvPr/>
        </p:nvSpPr>
        <p:spPr>
          <a:xfrm>
            <a:off x="1547664" y="4656749"/>
            <a:ext cx="5068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7" name="Прямоугольник 56"/>
          <p:cNvSpPr/>
          <p:nvPr/>
        </p:nvSpPr>
        <p:spPr>
          <a:xfrm>
            <a:off x="2229670" y="4656749"/>
            <a:ext cx="54854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2892167" y="4669097"/>
            <a:ext cx="5453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е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59" name="Прямоугольник 58"/>
          <p:cNvSpPr/>
          <p:nvPr/>
        </p:nvSpPr>
        <p:spPr>
          <a:xfrm>
            <a:off x="3584037" y="4669475"/>
            <a:ext cx="5116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4358640" y="4669475"/>
            <a:ext cx="4892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л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61" name="Прямоугольник 60"/>
          <p:cNvSpPr/>
          <p:nvPr/>
        </p:nvSpPr>
        <p:spPr>
          <a:xfrm>
            <a:off x="5107132" y="4684862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2" name="Прямоугольник 61"/>
          <p:cNvSpPr/>
          <p:nvPr/>
        </p:nvSpPr>
        <p:spPr>
          <a:xfrm>
            <a:off x="755576" y="5245359"/>
            <a:ext cx="61907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ф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3" name="Прямоугольник 62"/>
          <p:cNvSpPr/>
          <p:nvPr/>
        </p:nvSpPr>
        <p:spPr>
          <a:xfrm>
            <a:off x="1502780" y="5270087"/>
            <a:ext cx="55175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а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4" name="Прямоугольник 63"/>
          <p:cNvSpPr/>
          <p:nvPr/>
        </p:nvSpPr>
        <p:spPr>
          <a:xfrm>
            <a:off x="2229670" y="5298200"/>
            <a:ext cx="50687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2900067" y="5270087"/>
            <a:ext cx="5453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о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3606480" y="5273472"/>
            <a:ext cx="48923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л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67" name="Прямоугольник 66"/>
          <p:cNvSpPr/>
          <p:nvPr/>
        </p:nvSpPr>
        <p:spPr>
          <a:xfrm>
            <a:off x="4359183" y="5241974"/>
            <a:ext cx="50847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ь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" name="Стрелка вправо 1">
            <a:hlinkClick r:id="rId3" action="ppaction://hlinksldjump"/>
          </p:cNvPr>
          <p:cNvSpPr/>
          <p:nvPr/>
        </p:nvSpPr>
        <p:spPr>
          <a:xfrm>
            <a:off x="6467314" y="6165304"/>
            <a:ext cx="2028276" cy="49245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Вперед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951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7" fill="hold">
                      <p:stCondLst>
                        <p:cond delay="indefinite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6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>
                      <p:stCondLst>
                        <p:cond delay="indefinite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0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3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>
                      <p:stCondLst>
                        <p:cond delay="indefinite"/>
                      </p:stCondLst>
                      <p:childTnLst>
                        <p:par>
                          <p:cTn id="346" fill="hold">
                            <p:stCondLst>
                              <p:cond delay="0"/>
                            </p:stCondLst>
                            <p:childTnLst>
                              <p:par>
                                <p:cTn id="34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7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9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7" fill="hold">
                      <p:stCondLst>
                        <p:cond delay="indefinite"/>
                      </p:stCondLst>
                      <p:childTnLst>
                        <p:par>
                          <p:cTn id="418" fill="hold">
                            <p:stCondLst>
                              <p:cond delay="0"/>
                            </p:stCondLst>
                            <p:childTnLst>
                              <p:par>
                                <p:cTn id="4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3" fill="hold">
                      <p:stCondLst>
                        <p:cond delay="indefinite"/>
                      </p:stCondLst>
                      <p:childTnLst>
                        <p:par>
                          <p:cTn id="454" fill="hold">
                            <p:stCondLst>
                              <p:cond delay="0"/>
                            </p:stCondLst>
                            <p:childTnLst>
                              <p:par>
                                <p:cTn id="45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6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1" fill="hold">
                      <p:stCondLst>
                        <p:cond delay="indefinite"/>
                      </p:stCondLst>
                      <p:childTnLst>
                        <p:par>
                          <p:cTn id="472" fill="hold">
                            <p:stCondLst>
                              <p:cond delay="0"/>
                            </p:stCondLst>
                            <p:childTnLst>
                              <p:par>
                                <p:cTn id="47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9" fill="hold">
                      <p:stCondLst>
                        <p:cond delay="indefinite"/>
                      </p:stCondLst>
                      <p:childTnLst>
                        <p:par>
                          <p:cTn id="490" fill="hold">
                            <p:stCondLst>
                              <p:cond delay="0"/>
                            </p:stCondLst>
                            <p:childTnLst>
                              <p:par>
                                <p:cTn id="49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7" fill="hold">
                      <p:stCondLst>
                        <p:cond delay="indefinite"/>
                      </p:stCondLst>
                      <p:childTnLst>
                        <p:par>
                          <p:cTn id="508" fill="hold">
                            <p:stCondLst>
                              <p:cond delay="0"/>
                            </p:stCondLst>
                            <p:childTnLst>
                              <p:par>
                                <p:cTn id="50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5" fill="hold">
                      <p:stCondLst>
                        <p:cond delay="indefinite"/>
                      </p:stCondLst>
                      <p:childTnLst>
                        <p:par>
                          <p:cTn id="526" fill="hold">
                            <p:stCondLst>
                              <p:cond delay="0"/>
                            </p:stCondLst>
                            <p:childTnLst>
                              <p:par>
                                <p:cTn id="5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3" fill="hold">
                      <p:stCondLst>
                        <p:cond delay="indefinite"/>
                      </p:stCondLst>
                      <p:childTnLst>
                        <p:par>
                          <p:cTn id="544" fill="hold">
                            <p:stCondLst>
                              <p:cond delay="0"/>
                            </p:stCondLst>
                            <p:childTnLst>
                              <p:par>
                                <p:cTn id="5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1" fill="hold">
                      <p:stCondLst>
                        <p:cond delay="indefinite"/>
                      </p:stCondLst>
                      <p:childTnLst>
                        <p:par>
                          <p:cTn id="562" fill="hold">
                            <p:stCondLst>
                              <p:cond delay="0"/>
                            </p:stCondLst>
                            <p:childTnLst>
                              <p:par>
                                <p:cTn id="5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9" fill="hold">
                      <p:stCondLst>
                        <p:cond delay="indefinite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7" fill="hold">
                      <p:stCondLst>
                        <p:cond delay="indefinite"/>
                      </p:stCondLst>
                      <p:childTnLst>
                        <p:par>
                          <p:cTn id="598" fill="hold">
                            <p:stCondLst>
                              <p:cond delay="0"/>
                            </p:stCondLst>
                            <p:childTnLst>
                              <p:par>
                                <p:cTn id="59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2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2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3" fill="hold">
                      <p:stCondLst>
                        <p:cond delay="indefinite"/>
                      </p:stCondLst>
                      <p:childTnLst>
                        <p:par>
                          <p:cTn id="634" fill="hold">
                            <p:stCondLst>
                              <p:cond delay="0"/>
                            </p:stCondLst>
                            <p:childTnLst>
                              <p:par>
                                <p:cTn id="63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9" fill="hold">
                      <p:stCondLst>
                        <p:cond delay="indefinite"/>
                      </p:stCondLst>
                      <p:childTnLst>
                        <p:par>
                          <p:cTn id="670" fill="hold">
                            <p:stCondLst>
                              <p:cond delay="0"/>
                            </p:stCondLst>
                            <p:childTnLst>
                              <p:par>
                                <p:cTn id="67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8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8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7" fill="hold">
                      <p:stCondLst>
                        <p:cond delay="indefinite"/>
                      </p:stCondLst>
                      <p:childTnLst>
                        <p:par>
                          <p:cTn id="688" fill="hold">
                            <p:stCondLst>
                              <p:cond delay="0"/>
                            </p:stCondLst>
                            <p:childTnLst>
                              <p:par>
                                <p:cTn id="68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5" fill="hold">
                      <p:stCondLst>
                        <p:cond delay="indefinite"/>
                      </p:stCondLst>
                      <p:childTnLst>
                        <p:par>
                          <p:cTn id="706" fill="hold">
                            <p:stCondLst>
                              <p:cond delay="0"/>
                            </p:stCondLst>
                            <p:childTnLst>
                              <p:par>
                                <p:cTn id="70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3" fill="hold">
                      <p:stCondLst>
                        <p:cond delay="indefinite"/>
                      </p:stCondLst>
                      <p:childTnLst>
                        <p:par>
                          <p:cTn id="724" fill="hold">
                            <p:stCondLst>
                              <p:cond delay="0"/>
                            </p:stCondLst>
                            <p:childTnLst>
                              <p:par>
                                <p:cTn id="7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1" fill="hold">
                      <p:stCondLst>
                        <p:cond delay="indefinite"/>
                      </p:stCondLst>
                      <p:childTnLst>
                        <p:par>
                          <p:cTn id="742" fill="hold">
                            <p:stCondLst>
                              <p:cond delay="0"/>
                            </p:stCondLst>
                            <p:childTnLst>
                              <p:par>
                                <p:cTn id="74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9" fill="hold">
                      <p:stCondLst>
                        <p:cond delay="indefinite"/>
                      </p:stCondLst>
                      <p:childTnLst>
                        <p:par>
                          <p:cTn id="760" fill="hold">
                            <p:stCondLst>
                              <p:cond delay="0"/>
                            </p:stCondLst>
                            <p:childTnLst>
                              <p:par>
                                <p:cTn id="7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7" fill="hold">
                      <p:stCondLst>
                        <p:cond delay="indefinite"/>
                      </p:stCondLst>
                      <p:childTnLst>
                        <p:par>
                          <p:cTn id="778" fill="hold">
                            <p:stCondLst>
                              <p:cond delay="0"/>
                            </p:stCondLst>
                            <p:childTnLst>
                              <p:par>
                                <p:cTn id="77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5" fill="hold">
                      <p:stCondLst>
                        <p:cond delay="indefinite"/>
                      </p:stCondLst>
                      <p:childTnLst>
                        <p:par>
                          <p:cTn id="796" fill="hold">
                            <p:stCondLst>
                              <p:cond delay="0"/>
                            </p:stCondLst>
                            <p:childTnLst>
                              <p:par>
                                <p:cTn id="79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0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1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3" fill="hold">
                      <p:stCondLst>
                        <p:cond delay="indefinite"/>
                      </p:stCondLst>
                      <p:childTnLst>
                        <p:par>
                          <p:cTn id="814" fill="hold">
                            <p:stCondLst>
                              <p:cond delay="0"/>
                            </p:stCondLst>
                            <p:childTnLst>
                              <p:par>
                                <p:cTn id="8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1" fill="hold">
                      <p:stCondLst>
                        <p:cond delay="indefinite"/>
                      </p:stCondLst>
                      <p:childTnLst>
                        <p:par>
                          <p:cTn id="832" fill="hold">
                            <p:stCondLst>
                              <p:cond delay="0"/>
                            </p:stCondLst>
                            <p:childTnLst>
                              <p:par>
                                <p:cTn id="83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4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4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4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9" fill="hold">
                      <p:stCondLst>
                        <p:cond delay="indefinite"/>
                      </p:stCondLst>
                      <p:childTnLst>
                        <p:par>
                          <p:cTn id="850" fill="hold">
                            <p:stCondLst>
                              <p:cond delay="0"/>
                            </p:stCondLst>
                            <p:childTnLst>
                              <p:par>
                                <p:cTn id="85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7" fill="hold">
                      <p:stCondLst>
                        <p:cond delay="indefinite"/>
                      </p:stCondLst>
                      <p:childTnLst>
                        <p:par>
                          <p:cTn id="868" fill="hold">
                            <p:stCondLst>
                              <p:cond delay="0"/>
                            </p:stCondLst>
                            <p:childTnLst>
                              <p:par>
                                <p:cTn id="86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5" fill="hold">
                      <p:stCondLst>
                        <p:cond delay="indefinite"/>
                      </p:stCondLst>
                      <p:childTnLst>
                        <p:par>
                          <p:cTn id="886" fill="hold">
                            <p:stCondLst>
                              <p:cond delay="0"/>
                            </p:stCondLst>
                            <p:childTnLst>
                              <p:par>
                                <p:cTn id="88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3" fill="hold">
                      <p:stCondLst>
                        <p:cond delay="indefinite"/>
                      </p:stCondLst>
                      <p:childTnLst>
                        <p:par>
                          <p:cTn id="904" fill="hold">
                            <p:stCondLst>
                              <p:cond delay="0"/>
                            </p:stCondLst>
                            <p:childTnLst>
                              <p:par>
                                <p:cTn id="90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1" fill="hold">
                      <p:stCondLst>
                        <p:cond delay="indefinite"/>
                      </p:stCondLst>
                      <p:childTnLst>
                        <p:par>
                          <p:cTn id="922" fill="hold">
                            <p:stCondLst>
                              <p:cond delay="0"/>
                            </p:stCondLst>
                            <p:childTnLst>
                              <p:par>
                                <p:cTn id="9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9" fill="hold">
                      <p:stCondLst>
                        <p:cond delay="indefinite"/>
                      </p:stCondLst>
                      <p:childTnLst>
                        <p:par>
                          <p:cTn id="940" fill="hold">
                            <p:stCondLst>
                              <p:cond delay="0"/>
                            </p:stCondLst>
                            <p:childTnLst>
                              <p:par>
                                <p:cTn id="9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7" fill="hold">
                      <p:stCondLst>
                        <p:cond delay="indefinite"/>
                      </p:stCondLst>
                      <p:childTnLst>
                        <p:par>
                          <p:cTn id="958" fill="hold">
                            <p:stCondLst>
                              <p:cond delay="0"/>
                            </p:stCondLst>
                            <p:childTnLst>
                              <p:par>
                                <p:cTn id="9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5" fill="hold">
                      <p:stCondLst>
                        <p:cond delay="indefinite"/>
                      </p:stCondLst>
                      <p:childTnLst>
                        <p:par>
                          <p:cTn id="976" fill="hold">
                            <p:stCondLst>
                              <p:cond delay="0"/>
                            </p:stCondLst>
                            <p:childTnLst>
                              <p:par>
                                <p:cTn id="97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3" fill="hold">
                      <p:stCondLst>
                        <p:cond delay="indefinite"/>
                      </p:stCondLst>
                      <p:childTnLst>
                        <p:par>
                          <p:cTn id="994" fill="hold">
                            <p:stCondLst>
                              <p:cond delay="0"/>
                            </p:stCondLst>
                            <p:childTnLst>
                              <p:par>
                                <p:cTn id="99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1" fill="hold">
                      <p:stCondLst>
                        <p:cond delay="indefinite"/>
                      </p:stCondLst>
                      <p:childTnLst>
                        <p:par>
                          <p:cTn id="1012" fill="hold">
                            <p:stCondLst>
                              <p:cond delay="0"/>
                            </p:stCondLst>
                            <p:childTnLst>
                              <p:par>
                                <p:cTn id="10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  <p:bldP spid="11" grpId="0"/>
      <p:bldP spid="12" grpId="0"/>
      <p:bldP spid="14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9" grpId="0"/>
      <p:bldP spid="30" grpId="0"/>
      <p:bldP spid="31" grpId="0"/>
      <p:bldP spid="32" grpId="0"/>
      <p:bldP spid="33" grpId="0"/>
      <p:bldP spid="34" grpId="0"/>
      <p:bldP spid="35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779</TotalTime>
  <Words>735</Words>
  <Application>Microsoft Office PowerPoint</Application>
  <PresentationFormat>Экран (4:3)</PresentationFormat>
  <Paragraphs>368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Трек</vt:lpstr>
      <vt:lpstr>Кулинарное путешествие «Оливье-шоу»</vt:lpstr>
      <vt:lpstr>Презентация PowerPoint</vt:lpstr>
      <vt:lpstr>Почему «Оливье»?</vt:lpstr>
      <vt:lpstr>Презентация PowerPoint</vt:lpstr>
      <vt:lpstr>Презентация PowerPoint</vt:lpstr>
      <vt:lpstr>Кулинарное путешествие «Оливье - шоу» маршрутный лист </vt:lpstr>
      <vt:lpstr>Станция  «Овощной кроссворд»</vt:lpstr>
      <vt:lpstr>Презентация PowerPoint</vt:lpstr>
      <vt:lpstr>Презентация PowerPoint</vt:lpstr>
      <vt:lpstr>Станция  «Черный ящик»</vt:lpstr>
      <vt:lpstr>Станция  «Фруктовые Ребусы»</vt:lpstr>
      <vt:lpstr>Презентация PowerPoint</vt:lpstr>
      <vt:lpstr>Двигательная минутка</vt:lpstr>
      <vt:lpstr>Станция «Мобильный Реми»</vt:lpstr>
      <vt:lpstr>8(960)…</vt:lpstr>
      <vt:lpstr>Может и разбиться, Может и свариться, Если хочешь, в птицу Может превратиться. </vt:lpstr>
      <vt:lpstr>Станция</vt:lpstr>
      <vt:lpstr>Презентация PowerPoint</vt:lpstr>
      <vt:lpstr>Станция «Скрамбл»</vt:lpstr>
      <vt:lpstr>Презентация PowerPoint</vt:lpstr>
      <vt:lpstr>Собранные Ингредиенты</vt:lpstr>
      <vt:lpstr>правила техники  безопасности на кухне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B010</dc:creator>
  <cp:lastModifiedBy>B010</cp:lastModifiedBy>
  <cp:revision>40</cp:revision>
  <dcterms:created xsi:type="dcterms:W3CDTF">2020-11-02T13:36:56Z</dcterms:created>
  <dcterms:modified xsi:type="dcterms:W3CDTF">2020-11-06T09:53:39Z</dcterms:modified>
</cp:coreProperties>
</file>