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2" r:id="rId2"/>
  </p:sldMasterIdLst>
  <p:sldIdLst>
    <p:sldId id="337" r:id="rId3"/>
    <p:sldId id="263" r:id="rId4"/>
    <p:sldId id="262" r:id="rId5"/>
    <p:sldId id="325" r:id="rId6"/>
    <p:sldId id="326" r:id="rId7"/>
    <p:sldId id="327" r:id="rId8"/>
    <p:sldId id="328" r:id="rId9"/>
    <p:sldId id="329" r:id="rId10"/>
    <p:sldId id="332" r:id="rId11"/>
    <p:sldId id="280" r:id="rId12"/>
    <p:sldId id="284" r:id="rId13"/>
    <p:sldId id="282" r:id="rId14"/>
    <p:sldId id="283" r:id="rId15"/>
    <p:sldId id="286" r:id="rId16"/>
    <p:sldId id="330" r:id="rId17"/>
    <p:sldId id="336" r:id="rId18"/>
    <p:sldId id="331" r:id="rId19"/>
    <p:sldId id="333" r:id="rId20"/>
    <p:sldId id="334" r:id="rId21"/>
    <p:sldId id="335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9900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13" autoAdjust="0"/>
    <p:restoredTop sz="94660"/>
  </p:normalViewPr>
  <p:slideViewPr>
    <p:cSldViewPr>
      <p:cViewPr varScale="1">
        <p:scale>
          <a:sx n="44" d="100"/>
          <a:sy n="44" d="100"/>
        </p:scale>
        <p:origin x="-7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74" name="Group 2"/>
          <p:cNvGrpSpPr>
            <a:grpSpLocks/>
          </p:cNvGrpSpPr>
          <p:nvPr/>
        </p:nvGrpSpPr>
        <p:grpSpPr bwMode="auto">
          <a:xfrm>
            <a:off x="-295275" y="557213"/>
            <a:ext cx="9437688" cy="6632575"/>
            <a:chOff x="-186" y="351"/>
            <a:chExt cx="5945" cy="4178"/>
          </a:xfrm>
        </p:grpSpPr>
        <p:grpSp>
          <p:nvGrpSpPr>
            <p:cNvPr id="79875" name="Group 3"/>
            <p:cNvGrpSpPr>
              <a:grpSpLocks/>
            </p:cNvGrpSpPr>
            <p:nvPr/>
          </p:nvGrpSpPr>
          <p:grpSpPr bwMode="auto">
            <a:xfrm>
              <a:off x="-186" y="351"/>
              <a:ext cx="4316" cy="4178"/>
              <a:chOff x="-186" y="351"/>
              <a:chExt cx="4316" cy="4178"/>
            </a:xfrm>
          </p:grpSpPr>
          <p:grpSp>
            <p:nvGrpSpPr>
              <p:cNvPr id="79876" name="Group 4"/>
              <p:cNvGrpSpPr>
                <a:grpSpLocks/>
              </p:cNvGrpSpPr>
              <p:nvPr/>
            </p:nvGrpSpPr>
            <p:grpSpPr bwMode="auto">
              <a:xfrm>
                <a:off x="-186" y="351"/>
                <a:ext cx="4316" cy="4178"/>
                <a:chOff x="-186" y="351"/>
                <a:chExt cx="4316" cy="4178"/>
              </a:xfrm>
            </p:grpSpPr>
            <p:sp>
              <p:nvSpPr>
                <p:cNvPr id="79877" name="AutoShape 5"/>
                <p:cNvSpPr>
                  <a:spLocks noChangeArrowheads="1"/>
                </p:cNvSpPr>
                <p:nvPr/>
              </p:nvSpPr>
              <p:spPr bwMode="auto">
                <a:xfrm rot="12360000">
                  <a:off x="-186" y="351"/>
                  <a:ext cx="4316" cy="4178"/>
                </a:xfrm>
                <a:prstGeom prst="diamond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78" name="AutoShape 6" descr="Denim"/>
                <p:cNvSpPr>
                  <a:spLocks noChangeArrowheads="1"/>
                </p:cNvSpPr>
                <p:nvPr/>
              </p:nvSpPr>
              <p:spPr bwMode="auto">
                <a:xfrm rot="12360000">
                  <a:off x="694" y="1203"/>
                  <a:ext cx="2556" cy="2474"/>
                </a:xfrm>
                <a:prstGeom prst="diamond">
                  <a:avLst/>
                </a:prstGeom>
                <a:blipFill dpi="0" rotWithShape="0">
                  <a:blip r:embed="rId2" cstate="print"/>
                  <a:srcRect/>
                  <a:tile tx="0" ty="0" sx="100000" sy="100000" flip="none" algn="tl"/>
                </a:blip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79" name="Rectangle 7"/>
                <p:cNvSpPr>
                  <a:spLocks noChangeArrowheads="1"/>
                </p:cNvSpPr>
                <p:nvPr/>
              </p:nvSpPr>
              <p:spPr bwMode="auto">
                <a:xfrm rot="12360000">
                  <a:off x="2249" y="2499"/>
                  <a:ext cx="649" cy="280"/>
                </a:xfrm>
                <a:prstGeom prst="rect">
                  <a:avLst/>
                </a:prstGeom>
                <a:solidFill>
                  <a:schemeClr val="folHlink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79880" name="Oval 8"/>
                <p:cNvSpPr>
                  <a:spLocks noChangeArrowheads="1"/>
                </p:cNvSpPr>
                <p:nvPr/>
              </p:nvSpPr>
              <p:spPr bwMode="auto">
                <a:xfrm rot="12360000">
                  <a:off x="1292" y="2567"/>
                  <a:ext cx="570" cy="528"/>
                </a:xfrm>
                <a:prstGeom prst="ellipse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79881" name="Rectangle 9"/>
                <p:cNvSpPr>
                  <a:spLocks noChangeArrowheads="1"/>
                </p:cNvSpPr>
                <p:nvPr/>
              </p:nvSpPr>
              <p:spPr bwMode="auto">
                <a:xfrm rot="12360000">
                  <a:off x="2373" y="2047"/>
                  <a:ext cx="446" cy="81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79882" name="Rectangle 10"/>
                <p:cNvSpPr>
                  <a:spLocks noChangeArrowheads="1"/>
                </p:cNvSpPr>
                <p:nvPr/>
              </p:nvSpPr>
              <p:spPr bwMode="auto">
                <a:xfrm rot="12360000">
                  <a:off x="1927" y="3071"/>
                  <a:ext cx="445" cy="82"/>
                </a:xfrm>
                <a:prstGeom prst="rect">
                  <a:avLst/>
                </a:prstGeom>
                <a:solidFill>
                  <a:schemeClr val="accent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2075" tIns="46038" rIns="92075" bIns="46038" anchor="ctr"/>
                <a:lstStyle/>
                <a:p>
                  <a:pPr eaLnBrk="0" hangingPunct="0">
                    <a:spcBef>
                      <a:spcPct val="50000"/>
                    </a:spcBef>
                  </a:pPr>
                  <a:endParaRPr kumimoji="1" lang="ru-RU" sz="2400">
                    <a:latin typeface="Times New Roman" pitchFamily="18" charset="0"/>
                  </a:endParaRPr>
                </a:p>
              </p:txBody>
            </p:sp>
            <p:sp>
              <p:nvSpPr>
                <p:cNvPr id="79883" name="Arc 11"/>
                <p:cNvSpPr>
                  <a:spLocks/>
                </p:cNvSpPr>
                <p:nvPr/>
              </p:nvSpPr>
              <p:spPr bwMode="auto">
                <a:xfrm rot="10485000">
                  <a:off x="1263" y="2240"/>
                  <a:ext cx="723" cy="856"/>
                </a:xfrm>
                <a:custGeom>
                  <a:avLst/>
                  <a:gdLst>
                    <a:gd name="G0" fmla="+- 21518 0 0"/>
                    <a:gd name="G1" fmla="+- 2258 0 0"/>
                    <a:gd name="G2" fmla="+- 21600 0 0"/>
                    <a:gd name="T0" fmla="*/ 43000 w 43118"/>
                    <a:gd name="T1" fmla="*/ 0 h 23858"/>
                    <a:gd name="T2" fmla="*/ 0 w 43118"/>
                    <a:gd name="T3" fmla="*/ 4141 h 23858"/>
                    <a:gd name="T4" fmla="*/ 21518 w 43118"/>
                    <a:gd name="T5" fmla="*/ 2258 h 2385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118" h="23858" fill="none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</a:path>
                    <a:path w="43118" h="23858" stroke="0" extrusionOk="0">
                      <a:moveTo>
                        <a:pt x="42999" y="0"/>
                      </a:moveTo>
                      <a:cubicBezTo>
                        <a:pt x="43078" y="750"/>
                        <a:pt x="43118" y="1503"/>
                        <a:pt x="43118" y="2258"/>
                      </a:cubicBezTo>
                      <a:cubicBezTo>
                        <a:pt x="43118" y="14187"/>
                        <a:pt x="33447" y="23858"/>
                        <a:pt x="21518" y="23858"/>
                      </a:cubicBezTo>
                      <a:cubicBezTo>
                        <a:pt x="10318" y="23858"/>
                        <a:pt x="976" y="15297"/>
                        <a:pt x="0" y="4140"/>
                      </a:cubicBezTo>
                      <a:lnTo>
                        <a:pt x="21518" y="2258"/>
                      </a:lnTo>
                      <a:close/>
                    </a:path>
                  </a:pathLst>
                </a:custGeom>
                <a:solidFill>
                  <a:schemeClr val="fol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79884" name="Freeform 12"/>
                <p:cNvSpPr>
                  <a:spLocks/>
                </p:cNvSpPr>
                <p:nvPr/>
              </p:nvSpPr>
              <p:spPr bwMode="auto">
                <a:xfrm>
                  <a:off x="1300" y="1374"/>
                  <a:ext cx="1035" cy="2007"/>
                </a:xfrm>
                <a:custGeom>
                  <a:avLst/>
                  <a:gdLst/>
                  <a:ahLst/>
                  <a:cxnLst>
                    <a:cxn ang="0">
                      <a:pos x="56" y="2006"/>
                    </a:cxn>
                    <a:cxn ang="0">
                      <a:pos x="0" y="1843"/>
                    </a:cxn>
                    <a:cxn ang="0">
                      <a:pos x="871" y="56"/>
                    </a:cxn>
                    <a:cxn ang="0">
                      <a:pos x="1034" y="0"/>
                    </a:cxn>
                    <a:cxn ang="0">
                      <a:pos x="56" y="2006"/>
                    </a:cxn>
                  </a:cxnLst>
                  <a:rect l="0" t="0" r="r" b="b"/>
                  <a:pathLst>
                    <a:path w="1035" h="2007">
                      <a:moveTo>
                        <a:pt x="56" y="2006"/>
                      </a:moveTo>
                      <a:lnTo>
                        <a:pt x="0" y="1843"/>
                      </a:lnTo>
                      <a:lnTo>
                        <a:pt x="871" y="56"/>
                      </a:lnTo>
                      <a:lnTo>
                        <a:pt x="1034" y="0"/>
                      </a:lnTo>
                      <a:lnTo>
                        <a:pt x="56" y="2006"/>
                      </a:lnTo>
                    </a:path>
                  </a:pathLst>
                </a:custGeom>
                <a:solidFill>
                  <a:schemeClr val="hlink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79885" name="Freeform 13"/>
              <p:cNvSpPr>
                <a:spLocks/>
              </p:cNvSpPr>
              <p:nvPr/>
            </p:nvSpPr>
            <p:spPr bwMode="auto">
              <a:xfrm>
                <a:off x="2448" y="1810"/>
                <a:ext cx="324" cy="231"/>
              </a:xfrm>
              <a:custGeom>
                <a:avLst/>
                <a:gdLst/>
                <a:ahLst/>
                <a:cxnLst>
                  <a:cxn ang="0">
                    <a:pos x="321" y="226"/>
                  </a:cxn>
                  <a:cxn ang="0">
                    <a:pos x="287" y="123"/>
                  </a:cxn>
                  <a:cxn ang="0">
                    <a:pos x="53" y="9"/>
                  </a:cxn>
                  <a:cxn ang="0">
                    <a:pos x="35" y="0"/>
                  </a:cxn>
                  <a:cxn ang="0">
                    <a:pos x="0" y="72"/>
                  </a:cxn>
                  <a:cxn ang="0">
                    <a:pos x="323" y="230"/>
                  </a:cxn>
                </a:cxnLst>
                <a:rect l="0" t="0" r="r" b="b"/>
                <a:pathLst>
                  <a:path w="324" h="231">
                    <a:moveTo>
                      <a:pt x="321" y="226"/>
                    </a:moveTo>
                    <a:lnTo>
                      <a:pt x="287" y="123"/>
                    </a:lnTo>
                    <a:lnTo>
                      <a:pt x="53" y="9"/>
                    </a:lnTo>
                    <a:lnTo>
                      <a:pt x="35" y="0"/>
                    </a:lnTo>
                    <a:lnTo>
                      <a:pt x="0" y="72"/>
                    </a:lnTo>
                    <a:lnTo>
                      <a:pt x="323" y="230"/>
                    </a:lnTo>
                  </a:path>
                </a:pathLst>
              </a:custGeom>
              <a:solidFill>
                <a:schemeClr val="accent1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886" name="Rectangle 14"/>
            <p:cNvSpPr>
              <a:spLocks noChangeArrowheads="1"/>
            </p:cNvSpPr>
            <p:nvPr/>
          </p:nvSpPr>
          <p:spPr bwMode="auto">
            <a:xfrm>
              <a:off x="768" y="720"/>
              <a:ext cx="4991" cy="81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9887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217613" y="1219200"/>
            <a:ext cx="7772400" cy="1143000"/>
          </a:xfrm>
        </p:spPr>
        <p:txBody>
          <a:bodyPr anchorCtr="0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7988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24400" y="2819400"/>
            <a:ext cx="4267200" cy="3200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79889" name="Rectangle 17"/>
          <p:cNvSpPr>
            <a:spLocks noGrp="1" noChangeArrowheads="1"/>
          </p:cNvSpPr>
          <p:nvPr>
            <p:ph type="dt" sz="quarter" idx="2"/>
          </p:nvPr>
        </p:nvSpPr>
        <p:spPr>
          <a:xfrm>
            <a:off x="152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9890" name="Rectangle 18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9891" name="Rectangle 1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86E2362-9845-4E55-8D4E-04CDBB5D042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D47946-5AEB-4474-BBAA-6922566880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6600" y="228600"/>
            <a:ext cx="19812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7912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B49AC-E7C3-48FC-8BC7-4397008C2B9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B0998D0-AA82-4BA7-B490-C0EEB5CCD18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5257800" y="19050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257800" y="40386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1158B82-42A9-4C4F-8ED2-F207FE25A8D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95400" y="4038600"/>
            <a:ext cx="77724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EFCBA29-55EA-4673-A948-3AF96F9172E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228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295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733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162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FBDC6C7-4F0B-490A-997D-AFE9D35C809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A47EA-1FF4-45D1-A893-892EF384F7E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8AF9DA-C12E-45EB-8A07-552F2BEFE03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578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A116B5-D65B-4096-BD3D-F212845A3AF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7FA135-E6E7-4917-AFDE-6AED1C080A6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FF9576-83CD-4383-B10B-00BBD2EF260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68447-E483-42D9-BFD6-8B88464B7F1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A991B-EFFA-48C0-B953-A0D4464212C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BE9DB-DB8E-4402-9667-2E81856B63D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ChangeArrowheads="1"/>
          </p:cNvSpPr>
          <p:nvPr/>
        </p:nvSpPr>
        <p:spPr bwMode="auto">
          <a:xfrm>
            <a:off x="762000" y="6400800"/>
            <a:ext cx="8380413" cy="455613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885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050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885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733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ru-RU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62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7D158C07-0DA9-42CA-BDF3-586379D2B855}" type="slidenum">
              <a:rPr lang="ru-RU"/>
              <a:pPr/>
              <a:t>‹#›</a:t>
            </a:fld>
            <a:endParaRPr lang="ru-RU"/>
          </a:p>
        </p:txBody>
      </p:sp>
      <p:grpSp>
        <p:nvGrpSpPr>
          <p:cNvPr id="78856" name="Group 8"/>
          <p:cNvGrpSpPr>
            <a:grpSpLocks/>
          </p:cNvGrpSpPr>
          <p:nvPr/>
        </p:nvGrpSpPr>
        <p:grpSpPr bwMode="auto">
          <a:xfrm>
            <a:off x="0" y="0"/>
            <a:ext cx="1066800" cy="6856413"/>
            <a:chOff x="0" y="0"/>
            <a:chExt cx="672" cy="4319"/>
          </a:xfrm>
        </p:grpSpPr>
        <p:grpSp>
          <p:nvGrpSpPr>
            <p:cNvPr id="78857" name="Group 9"/>
            <p:cNvGrpSpPr>
              <a:grpSpLocks/>
            </p:cNvGrpSpPr>
            <p:nvPr/>
          </p:nvGrpSpPr>
          <p:grpSpPr bwMode="auto">
            <a:xfrm>
              <a:off x="0" y="0"/>
              <a:ext cx="599" cy="4319"/>
              <a:chOff x="0" y="0"/>
              <a:chExt cx="599" cy="4319"/>
            </a:xfrm>
          </p:grpSpPr>
          <p:sp>
            <p:nvSpPr>
              <p:cNvPr id="78858" name="Rectangle 10" descr="Denim"/>
              <p:cNvSpPr>
                <a:spLocks noChangeArrowheads="1"/>
              </p:cNvSpPr>
              <p:nvPr/>
            </p:nvSpPr>
            <p:spPr bwMode="auto">
              <a:xfrm>
                <a:off x="0" y="0"/>
                <a:ext cx="476" cy="4319"/>
              </a:xfrm>
              <a:prstGeom prst="rect">
                <a:avLst/>
              </a:prstGeom>
              <a:blipFill dpi="0" rotWithShape="0">
                <a:blip r:embed="rId1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59" name="Rectangle 11"/>
              <p:cNvSpPr>
                <a:spLocks noChangeArrowheads="1"/>
              </p:cNvSpPr>
              <p:nvPr/>
            </p:nvSpPr>
            <p:spPr bwMode="auto">
              <a:xfrm>
                <a:off x="119" y="240"/>
                <a:ext cx="357" cy="2064"/>
              </a:xfrm>
              <a:prstGeom prst="rect">
                <a:avLst/>
              </a:prstGeom>
              <a:solidFill>
                <a:schemeClr val="accent2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60" name="Rectangle 12"/>
              <p:cNvSpPr>
                <a:spLocks noChangeArrowheads="1"/>
              </p:cNvSpPr>
              <p:nvPr/>
            </p:nvSpPr>
            <p:spPr bwMode="auto">
              <a:xfrm>
                <a:off x="0" y="960"/>
                <a:ext cx="476" cy="528"/>
              </a:xfrm>
              <a:prstGeom prst="rect">
                <a:avLst/>
              </a:prstGeom>
              <a:solidFill>
                <a:schemeClr val="fol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ru-RU" sz="2400">
                  <a:latin typeface="Times New Roman" pitchFamily="18" charset="0"/>
                </a:endParaRPr>
              </a:p>
            </p:txBody>
          </p:sp>
          <p:sp>
            <p:nvSpPr>
              <p:cNvPr id="78861" name="Rectangle 13"/>
              <p:cNvSpPr>
                <a:spLocks noChangeArrowheads="1"/>
              </p:cNvSpPr>
              <p:nvPr/>
            </p:nvSpPr>
            <p:spPr bwMode="auto">
              <a:xfrm>
                <a:off x="297" y="432"/>
                <a:ext cx="89" cy="3792"/>
              </a:xfrm>
              <a:prstGeom prst="rect">
                <a:avLst/>
              </a:prstGeom>
              <a:solidFill>
                <a:schemeClr val="hlink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8862" name="Rectangle 14"/>
              <p:cNvSpPr>
                <a:spLocks noChangeArrowheads="1"/>
              </p:cNvSpPr>
              <p:nvPr/>
            </p:nvSpPr>
            <p:spPr bwMode="auto">
              <a:xfrm>
                <a:off x="0" y="3024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ru-RU" sz="2400">
                  <a:latin typeface="Times New Roman" pitchFamily="18" charset="0"/>
                </a:endParaRPr>
              </a:p>
            </p:txBody>
          </p:sp>
          <p:sp>
            <p:nvSpPr>
              <p:cNvPr id="78863" name="Rectangle 15"/>
              <p:cNvSpPr>
                <a:spLocks noChangeArrowheads="1"/>
              </p:cNvSpPr>
              <p:nvPr/>
            </p:nvSpPr>
            <p:spPr bwMode="auto">
              <a:xfrm>
                <a:off x="0" y="3216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ru-RU" sz="2400">
                  <a:latin typeface="Times New Roman" pitchFamily="18" charset="0"/>
                </a:endParaRPr>
              </a:p>
            </p:txBody>
          </p:sp>
          <p:sp>
            <p:nvSpPr>
              <p:cNvPr id="78864" name="Rectangle 16"/>
              <p:cNvSpPr>
                <a:spLocks noChangeArrowheads="1"/>
              </p:cNvSpPr>
              <p:nvPr/>
            </p:nvSpPr>
            <p:spPr bwMode="auto">
              <a:xfrm>
                <a:off x="0" y="3408"/>
                <a:ext cx="327" cy="96"/>
              </a:xfrm>
              <a:prstGeom prst="rect">
                <a:avLst/>
              </a:prstGeom>
              <a:solidFill>
                <a:schemeClr val="accent1">
                  <a:alpha val="50000"/>
                </a:schemeClr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92075" tIns="46038" rIns="92075" bIns="46038" anchor="ctr"/>
              <a:lstStyle/>
              <a:p>
                <a:pPr eaLnBrk="0" hangingPunct="0">
                  <a:spcBef>
                    <a:spcPct val="50000"/>
                  </a:spcBef>
                </a:pPr>
                <a:endParaRPr kumimoji="1" lang="ru-RU" sz="2400">
                  <a:latin typeface="Times New Roman" pitchFamily="18" charset="0"/>
                </a:endParaRPr>
              </a:p>
            </p:txBody>
          </p:sp>
          <p:sp>
            <p:nvSpPr>
              <p:cNvPr id="78865" name="Arc 17"/>
              <p:cNvSpPr>
                <a:spLocks/>
              </p:cNvSpPr>
              <p:nvPr/>
            </p:nvSpPr>
            <p:spPr bwMode="auto">
              <a:xfrm>
                <a:off x="474" y="2260"/>
                <a:ext cx="125" cy="1154"/>
              </a:xfrm>
              <a:custGeom>
                <a:avLst/>
                <a:gdLst>
                  <a:gd name="G0" fmla="+- 754 0 0"/>
                  <a:gd name="G1" fmla="+- 21600 0 0"/>
                  <a:gd name="G2" fmla="+- 21600 0 0"/>
                  <a:gd name="T0" fmla="*/ 0 w 22354"/>
                  <a:gd name="T1" fmla="*/ 13 h 43200"/>
                  <a:gd name="T2" fmla="*/ 754 w 22354"/>
                  <a:gd name="T3" fmla="*/ 43200 h 43200"/>
                  <a:gd name="T4" fmla="*/ 754 w 22354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2354" h="43200" fill="none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</a:path>
                  <a:path w="22354" h="43200" stroke="0" extrusionOk="0">
                    <a:moveTo>
                      <a:pt x="0" y="13"/>
                    </a:moveTo>
                    <a:cubicBezTo>
                      <a:pt x="251" y="4"/>
                      <a:pt x="502" y="-1"/>
                      <a:pt x="754" y="0"/>
                    </a:cubicBezTo>
                    <a:cubicBezTo>
                      <a:pt x="12683" y="0"/>
                      <a:pt x="22354" y="9670"/>
                      <a:pt x="22354" y="21600"/>
                    </a:cubicBezTo>
                    <a:cubicBezTo>
                      <a:pt x="22354" y="33529"/>
                      <a:pt x="12683" y="43199"/>
                      <a:pt x="754" y="43200"/>
                    </a:cubicBezTo>
                    <a:lnTo>
                      <a:pt x="754" y="21600"/>
                    </a:lnTo>
                    <a:close/>
                  </a:path>
                </a:pathLst>
              </a:custGeom>
              <a:solidFill>
                <a:schemeClr val="folHlink">
                  <a:alpha val="50000"/>
                </a:schemeClr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8866" name="Oval 18"/>
            <p:cNvSpPr>
              <a:spLocks noChangeArrowheads="1"/>
            </p:cNvSpPr>
            <p:nvPr/>
          </p:nvSpPr>
          <p:spPr bwMode="auto">
            <a:xfrm>
              <a:off x="0" y="672"/>
              <a:ext cx="672" cy="624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78867" name="Rectangle 19"/>
            <p:cNvSpPr>
              <a:spLocks noChangeArrowheads="1"/>
            </p:cNvSpPr>
            <p:nvPr/>
          </p:nvSpPr>
          <p:spPr bwMode="auto">
            <a:xfrm>
              <a:off x="480" y="0"/>
              <a:ext cx="192" cy="4319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8868" name="Rectangle 20"/>
          <p:cNvSpPr>
            <a:spLocks noChangeArrowheads="1"/>
          </p:cNvSpPr>
          <p:nvPr/>
        </p:nvSpPr>
        <p:spPr bwMode="auto">
          <a:xfrm>
            <a:off x="762000" y="1474788"/>
            <a:ext cx="8380413" cy="125412"/>
          </a:xfrm>
          <a:prstGeom prst="rect">
            <a:avLst/>
          </a:prstGeom>
          <a:solidFill>
            <a:schemeClr val="accent2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endParaRPr kumimoji="1" lang="ru-RU" sz="2400"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22" name="Group 2"/>
          <p:cNvGrpSpPr>
            <a:grpSpLocks/>
          </p:cNvGrpSpPr>
          <p:nvPr/>
        </p:nvGrpSpPr>
        <p:grpSpPr bwMode="auto">
          <a:xfrm>
            <a:off x="0" y="0"/>
            <a:ext cx="9142413" cy="6856413"/>
            <a:chOff x="0" y="0"/>
            <a:chExt cx="5759" cy="4319"/>
          </a:xfrm>
        </p:grpSpPr>
        <p:sp>
          <p:nvSpPr>
            <p:cNvPr id="81923" name="Rectangle 3" descr="Narrow vertical"/>
            <p:cNvSpPr>
              <a:spLocks noChangeArrowheads="1"/>
            </p:cNvSpPr>
            <p:nvPr/>
          </p:nvSpPr>
          <p:spPr bwMode="auto">
            <a:xfrm>
              <a:off x="288" y="48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81924" name="Rectangle 4" descr="Narrow horizontal"/>
            <p:cNvSpPr>
              <a:spLocks noChangeArrowheads="1"/>
            </p:cNvSpPr>
            <p:nvPr/>
          </p:nvSpPr>
          <p:spPr bwMode="auto">
            <a:xfrm>
              <a:off x="48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81925" name="Rectangle 5" descr="Narrow vertical"/>
            <p:cNvSpPr>
              <a:spLocks noChangeArrowheads="1"/>
            </p:cNvSpPr>
            <p:nvPr/>
          </p:nvSpPr>
          <p:spPr bwMode="auto">
            <a:xfrm>
              <a:off x="288" y="4032"/>
              <a:ext cx="5184" cy="240"/>
            </a:xfrm>
            <a:prstGeom prst="rect">
              <a:avLst/>
            </a:prstGeom>
            <a:pattFill prst="narVert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81926" name="Rectangle 6" descr="Narrow horizontal"/>
            <p:cNvSpPr>
              <a:spLocks noChangeArrowheads="1"/>
            </p:cNvSpPr>
            <p:nvPr/>
          </p:nvSpPr>
          <p:spPr bwMode="auto">
            <a:xfrm>
              <a:off x="5472" y="288"/>
              <a:ext cx="240" cy="3744"/>
            </a:xfrm>
            <a:prstGeom prst="rect">
              <a:avLst/>
            </a:prstGeom>
            <a:pattFill prst="narHorz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288" y="288"/>
              <a:ext cx="5184" cy="3744"/>
            </a:xfrm>
            <a:prstGeom prst="rect">
              <a:avLst/>
            </a:prstGeom>
            <a:noFill/>
            <a:ln w="57150" cap="sq" cmpd="tri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48" y="48"/>
              <a:ext cx="5664" cy="4224"/>
            </a:xfrm>
            <a:prstGeom prst="rect">
              <a:avLst/>
            </a:prstGeom>
            <a:noFill/>
            <a:ln w="12700" cap="sq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eaLnBrk="0" hangingPunct="0">
                <a:spcBef>
                  <a:spcPct val="50000"/>
                </a:spcBef>
              </a:pPr>
              <a:endParaRPr kumimoji="1" lang="ru-RU" sz="2400">
                <a:latin typeface="Times New Roman" pitchFamily="18" charset="0"/>
              </a:endParaRPr>
            </a:p>
          </p:txBody>
        </p:sp>
        <p:grpSp>
          <p:nvGrpSpPr>
            <p:cNvPr id="81929" name="Group 9"/>
            <p:cNvGrpSpPr>
              <a:grpSpLocks/>
            </p:cNvGrpSpPr>
            <p:nvPr/>
          </p:nvGrpSpPr>
          <p:grpSpPr bwMode="auto">
            <a:xfrm>
              <a:off x="0" y="0"/>
              <a:ext cx="384" cy="384"/>
              <a:chOff x="0" y="0"/>
              <a:chExt cx="384" cy="384"/>
            </a:xfrm>
          </p:grpSpPr>
          <p:sp>
            <p:nvSpPr>
              <p:cNvPr id="81930" name="Rectangle 1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1" name="Oval 11"/>
              <p:cNvSpPr>
                <a:spLocks noChangeArrowheads="1"/>
              </p:cNvSpPr>
              <p:nvPr/>
            </p:nvSpPr>
            <p:spPr bwMode="auto">
              <a:xfrm>
                <a:off x="101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32" name="Group 12"/>
            <p:cNvGrpSpPr>
              <a:grpSpLocks/>
            </p:cNvGrpSpPr>
            <p:nvPr/>
          </p:nvGrpSpPr>
          <p:grpSpPr bwMode="auto">
            <a:xfrm>
              <a:off x="0" y="3935"/>
              <a:ext cx="384" cy="384"/>
              <a:chOff x="0" y="3935"/>
              <a:chExt cx="384" cy="384"/>
            </a:xfrm>
          </p:grpSpPr>
          <p:sp>
            <p:nvSpPr>
              <p:cNvPr id="81933" name="Rectangle 13"/>
              <p:cNvSpPr>
                <a:spLocks noChangeArrowheads="1"/>
              </p:cNvSpPr>
              <p:nvPr/>
            </p:nvSpPr>
            <p:spPr bwMode="auto">
              <a:xfrm>
                <a:off x="0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4" name="Oval 14"/>
              <p:cNvSpPr>
                <a:spLocks noChangeArrowheads="1"/>
              </p:cNvSpPr>
              <p:nvPr/>
            </p:nvSpPr>
            <p:spPr bwMode="auto">
              <a:xfrm>
                <a:off x="101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35" name="Group 15"/>
            <p:cNvGrpSpPr>
              <a:grpSpLocks/>
            </p:cNvGrpSpPr>
            <p:nvPr/>
          </p:nvGrpSpPr>
          <p:grpSpPr bwMode="auto">
            <a:xfrm>
              <a:off x="5375" y="3935"/>
              <a:ext cx="384" cy="384"/>
              <a:chOff x="5375" y="3935"/>
              <a:chExt cx="384" cy="384"/>
            </a:xfrm>
          </p:grpSpPr>
          <p:sp>
            <p:nvSpPr>
              <p:cNvPr id="81936" name="Rectangle 16"/>
              <p:cNvSpPr>
                <a:spLocks noChangeArrowheads="1"/>
              </p:cNvSpPr>
              <p:nvPr/>
            </p:nvSpPr>
            <p:spPr bwMode="auto">
              <a:xfrm>
                <a:off x="5375" y="3935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37" name="Oval 17"/>
              <p:cNvSpPr>
                <a:spLocks noChangeArrowheads="1"/>
              </p:cNvSpPr>
              <p:nvPr/>
            </p:nvSpPr>
            <p:spPr bwMode="auto">
              <a:xfrm>
                <a:off x="5476" y="4036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81938" name="Group 18"/>
            <p:cNvGrpSpPr>
              <a:grpSpLocks/>
            </p:cNvGrpSpPr>
            <p:nvPr/>
          </p:nvGrpSpPr>
          <p:grpSpPr bwMode="auto">
            <a:xfrm>
              <a:off x="5375" y="0"/>
              <a:ext cx="384" cy="384"/>
              <a:chOff x="5375" y="0"/>
              <a:chExt cx="384" cy="384"/>
            </a:xfrm>
          </p:grpSpPr>
          <p:sp>
            <p:nvSpPr>
              <p:cNvPr id="81939" name="Rectangle 19"/>
              <p:cNvSpPr>
                <a:spLocks noChangeArrowheads="1"/>
              </p:cNvSpPr>
              <p:nvPr/>
            </p:nvSpPr>
            <p:spPr bwMode="auto">
              <a:xfrm>
                <a:off x="5375" y="0"/>
                <a:ext cx="384" cy="384"/>
              </a:xfrm>
              <a:prstGeom prst="rect">
                <a:avLst/>
              </a:prstGeom>
              <a:solidFill>
                <a:schemeClr val="bg1"/>
              </a:solidFill>
              <a:ln w="57150" cap="sq" cmpd="tri">
                <a:solidFill>
                  <a:schemeClr val="bg2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1940" name="Oval 20"/>
              <p:cNvSpPr>
                <a:spLocks noChangeArrowheads="1"/>
              </p:cNvSpPr>
              <p:nvPr/>
            </p:nvSpPr>
            <p:spPr bwMode="auto">
              <a:xfrm>
                <a:off x="5476" y="101"/>
                <a:ext cx="182" cy="182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46275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819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70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http://www.bcetyt.ru/UserFiles/Image/2007/3/7/17520.gif" TargetMode="External" Type="http://schemas.openxmlformats.org/officeDocument/2006/relationships/hyperlink"/><Relationship Id="rId1" Target="../slideLayouts/slideLayout17.xml" Type="http://schemas.openxmlformats.org/officeDocument/2006/relationships/slideLayout"/><Relationship Id="rId5" Target="../media/image22.jpeg" Type="http://schemas.openxmlformats.org/officeDocument/2006/relationships/image"/><Relationship Id="rId4" Target="../media/image21.gif" Type="http://schemas.openxmlformats.org/officeDocument/2006/relationships/image"/></Relationships>
</file>

<file path=ppt/slides/_rels/slide12.xml.rels><?xml version="1.0" encoding="UTF-8" standalone="yes" ?><Relationships xmlns="http://schemas.openxmlformats.org/package/2006/relationships"><Relationship Id="rId3" Target="../media/image24.gif" Type="http://schemas.openxmlformats.org/officeDocument/2006/relationships/image"/><Relationship Id="rId2" Target="../media/image23.jpeg" Type="http://schemas.openxmlformats.org/officeDocument/2006/relationships/image"/><Relationship Id="rId1" Target="../slideLayouts/slideLayout17.xml" Type="http://schemas.openxmlformats.org/officeDocument/2006/relationships/slideLayout"/><Relationship Id="rId5" Target="../media/image26.jpeg" Type="http://schemas.openxmlformats.org/officeDocument/2006/relationships/image"/><Relationship Id="rId4" Target="../media/image25.gif" Type="http://schemas.openxmlformats.org/officeDocument/2006/relationships/image"/></Relationships>
</file>

<file path=ppt/slides/_rels/slide13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http://www.bcetyt.ru/UserFiles/Image/2007/3/7/17520.gif" TargetMode="External" Type="http://schemas.openxmlformats.org/officeDocument/2006/relationships/hyperlink"/><Relationship Id="rId1" Target="../slideLayouts/slideLayout17.xml" Type="http://schemas.openxmlformats.org/officeDocument/2006/relationships/slideLayout"/><Relationship Id="rId5" Target="../media/image28.jpeg" Type="http://schemas.openxmlformats.org/officeDocument/2006/relationships/image"/><Relationship Id="rId4" Target="../media/image27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3" Target="../media/image20.jpeg" Type="http://schemas.openxmlformats.org/officeDocument/2006/relationships/image"/><Relationship Id="rId2" Target="http://www.bcetyt.ru/UserFiles/Image/2007/3/7/17520.gif" TargetMode="External" Type="http://schemas.openxmlformats.org/officeDocument/2006/relationships/hyperlink"/><Relationship Id="rId1" Target="../slideLayouts/slideLayout17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17.xml" Type="http://schemas.openxmlformats.org/officeDocument/2006/relationships/slideLayout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 ?><Relationships xmlns="http://schemas.openxmlformats.org/package/2006/relationships"><Relationship Id="rId3" Target="../media/image34.png" Type="http://schemas.openxmlformats.org/officeDocument/2006/relationships/image"/><Relationship Id="rId2" Target="../media/image33.png" Type="http://schemas.openxmlformats.org/officeDocument/2006/relationships/image"/><Relationship Id="rId1" Target="../slideLayouts/slideLayout17.xml" Type="http://schemas.openxmlformats.org/officeDocument/2006/relationships/slideLayout"/><Relationship Id="rId5" Target="../media/image36.png" Type="http://schemas.openxmlformats.org/officeDocument/2006/relationships/image"/><Relationship Id="rId4" Target="../media/image35.jpeg" Type="http://schemas.openxmlformats.org/officeDocument/2006/relationships/image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3.jpeg"/><Relationship Id="rId5" Type="http://schemas.openxmlformats.org/officeDocument/2006/relationships/image" Target="../media/image42.gif"/><Relationship Id="rId4" Type="http://schemas.openxmlformats.org/officeDocument/2006/relationships/image" Target="../media/image41.jpeg"/></Relationships>
</file>

<file path=ppt/slides/_rels/slide3.xml.rels><?xml version="1.0" encoding="UTF-8" standalone="yes" ?><Relationships xmlns="http://schemas.openxmlformats.org/package/2006/relationships"><Relationship Id="rId3" Target="../media/image5.jpeg" Type="http://schemas.openxmlformats.org/officeDocument/2006/relationships/image"/><Relationship Id="rId2" Target="../media/image4.jpeg" Type="http://schemas.openxmlformats.org/officeDocument/2006/relationships/image"/><Relationship Id="rId1" Target="../slideLayouts/slideLayout13.xml" Type="http://schemas.openxmlformats.org/officeDocument/2006/relationships/slideLayout"/><Relationship Id="rId5" Target="../media/image7.jpeg" Type="http://schemas.openxmlformats.org/officeDocument/2006/relationships/image"/><Relationship Id="rId4" Target="../media/image6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 ?><Relationships xmlns="http://schemas.openxmlformats.org/package/2006/relationships"><Relationship Id="rId3" Target="../media/image15.jpeg" Type="http://schemas.openxmlformats.org/officeDocument/2006/relationships/image"/><Relationship Id="rId2" Target="../media/image1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комп\Мои документы\(F) КСЕНИЯ\RUS._KAPITOSHKA\РУС. КАПИТОШКА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428604"/>
            <a:ext cx="8215370" cy="600079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428604"/>
            <a:ext cx="7858180" cy="156966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Путешествие   с                               			</a:t>
            </a:r>
            <a:r>
              <a:rPr lang="ru-RU" sz="4800" b="1" i="1" dirty="0" err="1" smtClean="0">
                <a:ln w="10541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</a:rPr>
              <a:t>Капитошкой</a:t>
            </a:r>
            <a:endParaRPr lang="ru-RU" sz="4800" b="1" i="1" dirty="0">
              <a:ln w="10541" cmpd="sng">
                <a:solidFill>
                  <a:schemeClr val="accent1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Практическая работа</a:t>
            </a:r>
          </a:p>
        </p:txBody>
      </p:sp>
      <p:pic>
        <p:nvPicPr>
          <p:cNvPr id="4" name="Picture 6" descr="j034335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905000"/>
            <a:ext cx="7239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6" name="Picture 4" descr="Картинка 109 из 38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777141"/>
            <a:ext cx="2741612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 descr="2116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2228" y="3682222"/>
            <a:ext cx="2736850" cy="2736850"/>
          </a:xfrm>
          <a:prstGeom prst="rect">
            <a:avLst/>
          </a:prstGeom>
          <a:noFill/>
        </p:spPr>
      </p:pic>
      <p:sp>
        <p:nvSpPr>
          <p:cNvPr id="6" name="Скругленный прямоугольник 5"/>
          <p:cNvSpPr/>
          <p:nvPr/>
        </p:nvSpPr>
        <p:spPr>
          <a:xfrm>
            <a:off x="765562" y="609600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Форма воды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951750" y="1928802"/>
            <a:ext cx="3477375" cy="32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Блок-схема: альтернативный процесс 7"/>
          <p:cNvSpPr/>
          <p:nvPr/>
        </p:nvSpPr>
        <p:spPr>
          <a:xfrm>
            <a:off x="437342" y="5334000"/>
            <a:ext cx="5334000" cy="91440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133A"/>
                </a:solidFill>
                <a:latin typeface="Arial" pitchFamily="34" charset="0"/>
                <a:cs typeface="Arial" pitchFamily="34" charset="0"/>
              </a:rPr>
              <a:t>Вода не имеет формы</a:t>
            </a:r>
            <a:endParaRPr lang="ru-RU" sz="2400" dirty="0">
              <a:solidFill>
                <a:srgbClr val="0013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Капля 2"/>
          <p:cNvSpPr/>
          <p:nvPr/>
        </p:nvSpPr>
        <p:spPr>
          <a:xfrm rot="20329496">
            <a:off x="4533857" y="2098848"/>
            <a:ext cx="914400" cy="914400"/>
          </a:xfrm>
          <a:prstGeom prst="teardrop">
            <a:avLst>
              <a:gd name="adj" fmla="val 14693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8" name="Picture 4" descr="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676400"/>
            <a:ext cx="2346325" cy="3494088"/>
          </a:xfrm>
          <a:prstGeom prst="rect">
            <a:avLst/>
          </a:prstGeom>
          <a:noFill/>
        </p:spPr>
      </p:pic>
      <p:pic>
        <p:nvPicPr>
          <p:cNvPr id="31749" name="Picture 5" descr="1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4090" y="3358688"/>
            <a:ext cx="5543550" cy="1992312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66800" y="685800"/>
            <a:ext cx="2003400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ый прямоугольник 6"/>
          <p:cNvSpPr/>
          <p:nvPr/>
        </p:nvSpPr>
        <p:spPr>
          <a:xfrm>
            <a:off x="3238306" y="533400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Текучесть воды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Блок-схема: альтернативный процесс 7"/>
          <p:cNvSpPr/>
          <p:nvPr/>
        </p:nvSpPr>
        <p:spPr>
          <a:xfrm>
            <a:off x="1214414" y="5429264"/>
            <a:ext cx="7072362" cy="91440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133A"/>
                </a:solidFill>
                <a:latin typeface="Arial" pitchFamily="34" charset="0"/>
                <a:cs typeface="Arial" pitchFamily="34" charset="0"/>
              </a:rPr>
              <a:t>Вода имеет свойство: текучесть</a:t>
            </a:r>
            <a:endParaRPr lang="ru-RU" sz="2400" dirty="0">
              <a:solidFill>
                <a:srgbClr val="0013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Капля 8"/>
          <p:cNvSpPr/>
          <p:nvPr/>
        </p:nvSpPr>
        <p:spPr>
          <a:xfrm rot="21007482">
            <a:off x="3914978" y="2129038"/>
            <a:ext cx="914400" cy="914400"/>
          </a:xfrm>
          <a:prstGeom prst="teardrop">
            <a:avLst>
              <a:gd name="adj" fmla="val 167347"/>
            </a:avLst>
          </a:prstGeom>
          <a:solidFill>
            <a:srgbClr val="7030A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Картинка 109 из 38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438400"/>
            <a:ext cx="2217737" cy="2433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066800" y="828869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Цвет воды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3112" y="2438400"/>
            <a:ext cx="2282487" cy="238616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429000" y="2438400"/>
            <a:ext cx="2134787" cy="2433972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15" name="Блок-схема: альтернативный процесс 14"/>
          <p:cNvSpPr/>
          <p:nvPr/>
        </p:nvSpPr>
        <p:spPr>
          <a:xfrm>
            <a:off x="960212" y="5203371"/>
            <a:ext cx="7072362" cy="91440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133A"/>
                </a:solidFill>
                <a:latin typeface="Arial" pitchFamily="34" charset="0"/>
                <a:cs typeface="Arial" pitchFamily="34" charset="0"/>
              </a:rPr>
              <a:t>Вода не имеет цвета</a:t>
            </a:r>
            <a:endParaRPr lang="ru-RU" sz="2400" dirty="0">
              <a:solidFill>
                <a:srgbClr val="0013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Капля 3"/>
          <p:cNvSpPr/>
          <p:nvPr/>
        </p:nvSpPr>
        <p:spPr>
          <a:xfrm rot="20431989">
            <a:off x="6679432" y="1116832"/>
            <a:ext cx="914400" cy="914400"/>
          </a:xfrm>
          <a:prstGeom prst="teardrop">
            <a:avLst>
              <a:gd name="adj" fmla="val 15714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037092876"/>
              </p:ext>
            </p:extLst>
          </p:nvPr>
        </p:nvGraphicFramePr>
        <p:xfrm>
          <a:off x="1500166" y="2071678"/>
          <a:ext cx="6167437" cy="314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30469"/>
                <a:gridCol w="2268484"/>
                <a:gridCol w="2268484"/>
              </a:tblGrid>
              <a:tr h="24447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44496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Малиновый</a:t>
                      </a:r>
                      <a:r>
                        <a:rPr lang="ru-RU" sz="2000" baseline="0" dirty="0" smtClean="0">
                          <a:latin typeface="Arial" pitchFamily="34" charset="0"/>
                          <a:cs typeface="Arial" pitchFamily="34" charset="0"/>
                        </a:rPr>
                        <a:t> сок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Молоко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latin typeface="Arial" pitchFamily="34" charset="0"/>
                          <a:cs typeface="Arial" pitchFamily="34" charset="0"/>
                        </a:rPr>
                        <a:t>Вода</a:t>
                      </a:r>
                      <a:endParaRPr lang="ru-RU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5844" name="Picture 4" descr="Картинка 109 из 388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39736" y="2345133"/>
            <a:ext cx="1891344" cy="215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Блок-схема: магнитный диск 8"/>
          <p:cNvSpPr/>
          <p:nvPr/>
        </p:nvSpPr>
        <p:spPr>
          <a:xfrm>
            <a:off x="2143108" y="2643182"/>
            <a:ext cx="914400" cy="1714512"/>
          </a:xfrm>
          <a:prstGeom prst="flowChartMagneticDisk">
            <a:avLst/>
          </a:prstGeom>
          <a:noFill/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219200" y="852196"/>
            <a:ext cx="4929222" cy="9144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Прозрачность воды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2143108" y="3286124"/>
            <a:ext cx="914400" cy="1081094"/>
          </a:xfrm>
          <a:prstGeom prst="flowChartMagneticDisk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магнитный диск 11"/>
          <p:cNvSpPr/>
          <p:nvPr/>
        </p:nvSpPr>
        <p:spPr>
          <a:xfrm>
            <a:off x="4143372" y="2643182"/>
            <a:ext cx="914400" cy="1714512"/>
          </a:xfrm>
          <a:prstGeom prst="flowChartMagneticDisk">
            <a:avLst/>
          </a:prstGeom>
          <a:noFill/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магнитный диск 12"/>
          <p:cNvSpPr/>
          <p:nvPr/>
        </p:nvSpPr>
        <p:spPr>
          <a:xfrm>
            <a:off x="4143372" y="3286124"/>
            <a:ext cx="914400" cy="1081094"/>
          </a:xfrm>
          <a:prstGeom prst="flowChartMagneticDisk">
            <a:avLst/>
          </a:prstGeom>
          <a:solidFill>
            <a:schemeClr val="bg1"/>
          </a:solidFill>
          <a:ln>
            <a:solidFill>
              <a:srgbClr val="0013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альтернативный процесс 24"/>
          <p:cNvSpPr/>
          <p:nvPr/>
        </p:nvSpPr>
        <p:spPr>
          <a:xfrm>
            <a:off x="1064391" y="5257800"/>
            <a:ext cx="7072362" cy="914400"/>
          </a:xfrm>
          <a:prstGeom prst="flowChartAlternateProcess">
            <a:avLst/>
          </a:prstGeom>
          <a:gradFill flip="none" rotWithShape="1">
            <a:gsLst>
              <a:gs pos="0">
                <a:schemeClr val="bg1">
                  <a:lumMod val="50000"/>
                  <a:tint val="66000"/>
                  <a:satMod val="160000"/>
                </a:schemeClr>
              </a:gs>
              <a:gs pos="50000">
                <a:schemeClr val="bg1">
                  <a:lumMod val="50000"/>
                  <a:tint val="44500"/>
                  <a:satMod val="160000"/>
                </a:schemeClr>
              </a:gs>
              <a:gs pos="100000">
                <a:schemeClr val="bg1">
                  <a:lumMod val="50000"/>
                  <a:tint val="23500"/>
                  <a:satMod val="16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rgbClr val="00133A"/>
                </a:solidFill>
                <a:latin typeface="Arial" pitchFamily="34" charset="0"/>
                <a:cs typeface="Arial" pitchFamily="34" charset="0"/>
              </a:rPr>
              <a:t>Вода прозрачна</a:t>
            </a:r>
            <a:endParaRPr lang="ru-RU" sz="2400" dirty="0">
              <a:solidFill>
                <a:srgbClr val="0013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Капля 3"/>
          <p:cNvSpPr/>
          <p:nvPr/>
        </p:nvSpPr>
        <p:spPr>
          <a:xfrm rot="20524218">
            <a:off x="6657587" y="956743"/>
            <a:ext cx="914400" cy="914400"/>
          </a:xfrm>
          <a:prstGeom prst="teardrop">
            <a:avLst>
              <a:gd name="adj" fmla="val 157143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Documents and Settings\Admin\Рабочий стол\Безымянный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599" y="533400"/>
            <a:ext cx="800100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81764002"/>
      </p:ext>
    </p:extLst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лёд.jpg" id="4" name="Объект 3"/>
          <p:cNvPicPr>
            <a:picLocks noChangeAspect="1" noGrp="1"/>
          </p:cNvPicPr>
          <p:nvPr>
            <p:ph idx="1"/>
          </p:nvPr>
        </p:nvPicPr>
        <p:blipFill>
          <a:blip cstate="print" r:embed="rId3"/>
          <a:srcRect b="23" r="-30"/>
          <a:stretch>
            <a:fillRect/>
          </a:stretch>
        </p:blipFill>
        <p:spPr>
          <a:xfrm>
            <a:off x="6172200" y="2590800"/>
            <a:ext cx="1929140" cy="3303553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88862" y="685800"/>
            <a:ext cx="4267200" cy="1143000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b="100000" r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3200">
                <a:solidFill>
                  <a:schemeClr val="tx1"/>
                </a:solidFill>
                <a:latin charset="0" pitchFamily="34" typeface="Arial"/>
                <a:cs charset="0" pitchFamily="34" typeface="Arial"/>
              </a:rPr>
              <a:t>Замерзает</a:t>
            </a:r>
            <a:endParaRPr dirty="0" lang="ru-RU" sz="3200">
              <a:solidFill>
                <a:schemeClr val="tx1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cstate="print" r:embed="rId4"/>
          <a:srcRect t="35019"/>
          <a:stretch>
            <a:fillRect/>
          </a:stretch>
        </p:blipFill>
        <p:spPr bwMode="auto">
          <a:xfrm>
            <a:off x="684213" y="2895600"/>
            <a:ext cx="4649787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Капля 6"/>
          <p:cNvSpPr/>
          <p:nvPr/>
        </p:nvSpPr>
        <p:spPr>
          <a:xfrm rot="20344364">
            <a:off x="5715001" y="1199945"/>
            <a:ext cx="914400" cy="914400"/>
          </a:xfrm>
          <a:prstGeom prst="teardrop">
            <a:avLst>
              <a:gd fmla="val 168793" name="adj"/>
            </a:avLst>
          </a:prstGeom>
          <a:solidFill>
            <a:schemeClr val="accent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1722013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>
                            <p:stCondLst>
                              <p:cond delay="1000"/>
                            </p:stCondLst>
                            <p:childTnLst>
                              <p:par>
                                <p:cTn fill="hold" id="9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delay="0" evt="begin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delay="0" evt="onStopAudio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name="9.wav" r:embed="rId2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1">
                      <p:stCondLst>
                        <p:cond delay="indefinite"/>
                      </p:stCondLst>
                      <p:childTnLst>
                        <p:par>
                          <p:cTn fill="hold" id="12">
                            <p:stCondLst>
                              <p:cond delay="0"/>
                            </p:stCondLst>
                            <p:childTnLst>
                              <p:par>
                                <p:cTn fill="hold" id="13" nodeType="clickEffect" presetClass="entr" presetID="34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from="(-#ppt_w/2)" to="(#ppt_x)" valueType="num">
                                      <p:cBhvr>
                                        <p:cTn dur="600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calcmode="lin" from="0" to="-1.0" valueType="num">
                                      <p:cBhvr>
                                        <p:cTn autoRev="1" decel="50000" dur="200" fill="hold" id="16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autoRev="1" decel="100000" dur="200" fill="hold" id="17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autoRev="1" decel="100000" dur="200" fill="hold" id="18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Подведем итоги</a:t>
            </a:r>
            <a:endParaRPr lang="ru-RU" sz="32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30" descr="150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114800" y="2065447"/>
            <a:ext cx="4191000" cy="3479613"/>
          </a:xfrm>
          <a:prstGeom prst="rect">
            <a:avLst/>
          </a:prstGeom>
          <a:noFill/>
        </p:spPr>
      </p:pic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714348" y="1785926"/>
            <a:ext cx="2412000" cy="919401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Не имеет формы</a:t>
            </a:r>
            <a:endParaRPr lang="en-US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 Box 49"/>
          <p:cNvSpPr txBox="1">
            <a:spLocks noChangeArrowheads="1"/>
          </p:cNvSpPr>
          <p:nvPr/>
        </p:nvSpPr>
        <p:spPr bwMode="auto">
          <a:xfrm>
            <a:off x="714348" y="2928934"/>
            <a:ext cx="2412000" cy="510778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Текучая</a:t>
            </a:r>
            <a:endParaRPr lang="en-US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 Box 51"/>
          <p:cNvSpPr txBox="1">
            <a:spLocks noChangeArrowheads="1"/>
          </p:cNvSpPr>
          <p:nvPr/>
        </p:nvSpPr>
        <p:spPr bwMode="auto">
          <a:xfrm>
            <a:off x="714348" y="3643314"/>
            <a:ext cx="2412000" cy="510778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Бесцветная</a:t>
            </a:r>
            <a:endParaRPr lang="en-US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 Box 50"/>
          <p:cNvSpPr txBox="1">
            <a:spLocks noChangeArrowheads="1"/>
          </p:cNvSpPr>
          <p:nvPr/>
        </p:nvSpPr>
        <p:spPr bwMode="auto">
          <a:xfrm>
            <a:off x="714348" y="4357694"/>
            <a:ext cx="2412000" cy="510778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Прозрачная</a:t>
            </a:r>
            <a:endParaRPr lang="en-US" sz="240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648200" y="5565154"/>
            <a:ext cx="2664000" cy="716071"/>
            <a:chOff x="3034344" y="2435153"/>
            <a:chExt cx="1782403" cy="1161305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3034344" y="2435153"/>
              <a:ext cx="1782403" cy="1158563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Скругленный прямоугольник 4"/>
            <p:cNvSpPr/>
            <p:nvPr/>
          </p:nvSpPr>
          <p:spPr>
            <a:xfrm>
              <a:off x="3090901" y="2551008"/>
              <a:ext cx="1669291" cy="1045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dirty="0" smtClean="0">
                  <a:solidFill>
                    <a:sysClr val="windowText" lastClr="000000"/>
                  </a:solidFill>
                  <a:latin typeface="Arial" pitchFamily="34" charset="0"/>
                  <a:cs typeface="Arial" pitchFamily="34" charset="0"/>
                </a:rPr>
                <a:t>Сундучок знаний</a:t>
              </a:r>
              <a:endParaRPr lang="ru-RU" sz="2400" kern="120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9" name="Text Box 47"/>
          <p:cNvSpPr txBox="1">
            <a:spLocks noChangeArrowheads="1"/>
          </p:cNvSpPr>
          <p:nvPr/>
        </p:nvSpPr>
        <p:spPr bwMode="auto">
          <a:xfrm>
            <a:off x="714348" y="5143512"/>
            <a:ext cx="2412283" cy="510778"/>
          </a:xfrm>
          <a:prstGeom prst="flowChartAlternateProcess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13500000" scaled="1"/>
            <a:tileRect/>
          </a:gradFill>
          <a:ln w="9525">
            <a:solidFill>
              <a:srgbClr val="00B0F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rgbClr val="00133A"/>
                </a:solidFill>
                <a:latin typeface="Arial" pitchFamily="34" charset="0"/>
                <a:cs typeface="Arial" pitchFamily="34" charset="0"/>
              </a:rPr>
              <a:t>Замерзает</a:t>
            </a:r>
            <a:endParaRPr lang="en-US" sz="2400" dirty="0">
              <a:solidFill>
                <a:srgbClr val="00133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Капля 19"/>
          <p:cNvSpPr/>
          <p:nvPr/>
        </p:nvSpPr>
        <p:spPr>
          <a:xfrm rot="20329496">
            <a:off x="3218304" y="2142034"/>
            <a:ext cx="498807" cy="399957"/>
          </a:xfrm>
          <a:prstGeom prst="teardrop">
            <a:avLst>
              <a:gd name="adj" fmla="val 146939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Капля 32"/>
          <p:cNvSpPr/>
          <p:nvPr/>
        </p:nvSpPr>
        <p:spPr>
          <a:xfrm rot="20329496">
            <a:off x="3274431" y="5275711"/>
            <a:ext cx="412677" cy="407980"/>
          </a:xfrm>
          <a:prstGeom prst="teardrop">
            <a:avLst>
              <a:gd name="adj" fmla="val 146939"/>
            </a:avLst>
          </a:prstGeom>
          <a:solidFill>
            <a:schemeClr val="accent3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Капля 33"/>
          <p:cNvSpPr/>
          <p:nvPr/>
        </p:nvSpPr>
        <p:spPr>
          <a:xfrm rot="20329496">
            <a:off x="3190382" y="2996872"/>
            <a:ext cx="440332" cy="343325"/>
          </a:xfrm>
          <a:prstGeom prst="teardrop">
            <a:avLst>
              <a:gd name="adj" fmla="val 14693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Капля 34"/>
          <p:cNvSpPr/>
          <p:nvPr/>
        </p:nvSpPr>
        <p:spPr>
          <a:xfrm rot="20329496">
            <a:off x="3308129" y="4414054"/>
            <a:ext cx="396568" cy="452148"/>
          </a:xfrm>
          <a:prstGeom prst="teardrop">
            <a:avLst>
              <a:gd name="adj" fmla="val 146939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Капля 35"/>
          <p:cNvSpPr/>
          <p:nvPr/>
        </p:nvSpPr>
        <p:spPr>
          <a:xfrm rot="20329496">
            <a:off x="3230716" y="3704988"/>
            <a:ext cx="416415" cy="400914"/>
          </a:xfrm>
          <a:prstGeom prst="teardrop">
            <a:avLst>
              <a:gd name="adj" fmla="val 14693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01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81481E-6 L 0.40034 0.07825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39253 -0.0483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-2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48148E-6 L 0.40034 -0.1629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00" y="-8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81481E-6 L 0.39253 -0.27778 " pathEditMode="relative" rAng="0" ptsTypes="AA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-1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0.39236 -0.3713 " pathEditMode="relative" rAng="0" ptsTypes="AA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00" y="-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7" grpId="2" animBg="1"/>
      <p:bldP spid="8" grpId="0" animBg="1"/>
      <p:bldP spid="8" grpId="1" animBg="1"/>
      <p:bldP spid="8" grpId="2" animBg="1"/>
      <p:bldP spid="9" grpId="0" animBg="1"/>
      <p:bldP spid="9" grpId="1" animBg="1"/>
      <p:bldP spid="9" grpId="2" animBg="1"/>
      <p:bldP spid="19" grpId="0" animBg="1"/>
      <p:bldP spid="19" grpId="1" animBg="1"/>
      <p:bldP spid="19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610136"/>
            <a:ext cx="4083140" cy="386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9600" y="685800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29400" y="685800"/>
            <a:ext cx="1890411" cy="2671200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7" name="Picture 27" descr="08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5229967" flipH="1">
            <a:off x="914400" y="4232155"/>
            <a:ext cx="1893966" cy="190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69897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8160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685800"/>
            <a:ext cx="4267200" cy="5638800"/>
          </a:xfrm>
          <a:prstGeom prst="rect">
            <a:avLst/>
          </a:prstGeom>
          <a:noFill/>
        </p:spPr>
      </p:pic>
      <p:pic>
        <p:nvPicPr>
          <p:cNvPr id="5" name="Рисунок 4" descr="мальч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85800"/>
            <a:ext cx="32766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26496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9" descr="руч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0" y="0"/>
            <a:ext cx="8382000" cy="6934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06" id="5" name="Picture 23"/>
          <p:cNvPicPr>
            <a:picLocks noChangeArrowheads="1" noChangeAspect="1" noGrp="1"/>
          </p:cNvPicPr>
          <p:nvPr>
            <p:ph idx="1"/>
          </p:nvPr>
        </p:nvPicPr>
        <p:blipFill>
          <a:blip cstate="email" r:embed="rId2"/>
          <a:srcRect/>
          <a:stretch>
            <a:fillRect/>
          </a:stretch>
        </p:blipFill>
        <p:spPr bwMode="auto">
          <a:xfrm rot="882116">
            <a:off x="2357485" y="619263"/>
            <a:ext cx="4015882" cy="540077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20330476">
            <a:off x="3177830" y="2393756"/>
            <a:ext cx="2498384" cy="11430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dirty="0" lang="ru-RU" smtClean="0" sz="24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Девиз  </a:t>
            </a:r>
            <a:r>
              <a:rPr dirty="0" err="1" lang="ru-RU" smtClean="0" sz="24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Капитошки</a:t>
            </a:r>
            <a:r>
              <a:rPr dirty="0" lang="ru-RU" smtClean="0" sz="24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  <a:t> </a:t>
            </a:r>
            <a:br>
              <a:rPr dirty="0" lang="ru-RU" smtClean="0" sz="2400">
                <a:solidFill>
                  <a:srgbClr val="0070C0"/>
                </a:solidFill>
                <a:latin charset="0" pitchFamily="34" typeface="Arial"/>
                <a:cs charset="0" pitchFamily="34" typeface="Arial"/>
              </a:rPr>
            </a:br>
            <a:endParaRPr dirty="0" lang="ru-RU" smtClean="0" sz="2400">
              <a:solidFill>
                <a:srgbClr val="0070C0"/>
              </a:solidFill>
              <a:latin charset="0" pitchFamily="34" typeface="Arial"/>
              <a:cs charset="0" pitchFamily="34" typeface="Arial"/>
            </a:endParaRPr>
          </a:p>
          <a:p>
            <a:pPr algn="ctr"/>
            <a:r>
              <a:rPr dirty="0" lang="ru-RU" smtClean="0" sz="2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«Беречь воду – значит беречь жизнь</a:t>
            </a:r>
            <a:r>
              <a:rPr dirty="0" lang="ru-RU" smtClean="0" sz="1400">
                <a:solidFill>
                  <a:srgbClr val="C00000"/>
                </a:solidFill>
                <a:latin charset="0" pitchFamily="34" typeface="Arial"/>
                <a:cs charset="0" pitchFamily="34" typeface="Arial"/>
              </a:rPr>
              <a:t>»</a:t>
            </a:r>
            <a:endParaRPr dirty="0" lang="ru-RU" sz="1400">
              <a:solidFill>
                <a:srgbClr val="C00000"/>
              </a:solidFill>
              <a:latin charset="0" pitchFamily="34" typeface="Arial"/>
              <a:cs charset="0" pitchFamily="34" typeface="Arial"/>
            </a:endParaRPr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cstate="print" r:embed="rId3"/>
          <a:srcRect/>
          <a:stretch>
            <a:fillRect/>
          </a:stretch>
        </p:blipFill>
        <p:spPr bwMode="auto">
          <a:xfrm>
            <a:off x="6324600" y="3429000"/>
            <a:ext cx="2232025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береги2.jpg" id="8" name="Содержимое 3"/>
          <p:cNvPicPr>
            <a:picLocks noChangeAspect="1"/>
          </p:cNvPicPr>
          <p:nvPr/>
        </p:nvPicPr>
        <p:blipFill>
          <a:blip cstate="print" r:embed="rId4"/>
          <a:stretch>
            <a:fillRect/>
          </a:stretch>
        </p:blipFill>
        <p:spPr bwMode="auto">
          <a:xfrm>
            <a:off x="6215074" y="609600"/>
            <a:ext cx="2178039" cy="26812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descr="C:\Documents and Settings\Юля\Рабочий стол\Мои рисунки\Анимация\земля.gif" id="9" name="Picture 10"/>
          <p:cNvPicPr>
            <a:picLocks noChangeArrowheads="1" noChangeAspect="1" noCrop="1"/>
          </p:cNvPicPr>
          <p:nvPr/>
        </p:nvPicPr>
        <p:blipFill>
          <a:blip cstate="print" r:embed="rId5"/>
          <a:srcRect/>
          <a:stretch>
            <a:fillRect/>
          </a:stretch>
        </p:blipFill>
        <p:spPr>
          <a:xfrm>
            <a:off x="0" y="3429000"/>
            <a:ext cx="3786182" cy="2931054"/>
          </a:xfrm>
          <a:prstGeom prst="rect">
            <a:avLst/>
          </a:prstGeom>
          <a:noFill/>
        </p:spPr>
      </p:pic>
      <p:pic>
        <p:nvPicPr>
          <p:cNvPr descr="C:\Documents and Settings\комп\Мои документы\(F) КСЕНИЯ\RUS._KAPITOSHKA\РУС. КАПИТОШКА\1.jpg" id="10" name="Picture 2"/>
          <p:cNvPicPr>
            <a:picLocks noChangeArrowheads="1" noChangeAspect="1"/>
          </p:cNvPicPr>
          <p:nvPr/>
        </p:nvPicPr>
        <p:blipFill>
          <a:blip cstate="print" r:embed="rId6"/>
          <a:srcRect b="3" r="42"/>
          <a:stretch>
            <a:fillRect/>
          </a:stretch>
        </p:blipFill>
        <p:spPr bwMode="auto">
          <a:xfrm>
            <a:off x="642910" y="642918"/>
            <a:ext cx="178595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010435215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0">
                      <p:stCondLst>
                        <p:cond delay="indefinite"/>
                      </p:stCondLst>
                      <p:childTnLst>
                        <p:par>
                          <p:cTn fill="hold" id="11">
                            <p:stCondLst>
                              <p:cond delay="0"/>
                            </p:stCondLst>
                            <p:childTnLst>
                              <p:par>
                                <p:cTn fill="hold" id="12" nodeType="clickEffect" presetClass="entr" presetID="3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linds(horizontal)" transition="in">
                                      <p:cBhvr>
                                        <p:cTn dur="1000" id="14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95400" y="1905000"/>
            <a:ext cx="7761288" cy="4114800"/>
          </a:xfrm>
          <a:ln/>
        </p:spPr>
        <p:txBody>
          <a:bodyPr/>
          <a:lstStyle/>
          <a:p>
            <a:pPr algn="just">
              <a:buFontTx/>
              <a:buNone/>
            </a:pPr>
            <a:endParaRPr lang="ru-RU" sz="2800" dirty="0"/>
          </a:p>
          <a:p>
            <a:pPr algn="ctr">
              <a:buFontTx/>
              <a:buNone/>
            </a:pPr>
            <a:endParaRPr lang="ru-RU" sz="2800" dirty="0">
              <a:solidFill>
                <a:srgbClr val="C0C0C0"/>
              </a:solidFill>
            </a:endParaRPr>
          </a:p>
          <a:p>
            <a:pPr algn="just">
              <a:buFontTx/>
              <a:buNone/>
            </a:pPr>
            <a:endParaRPr lang="ru-RU" sz="2800" dirty="0">
              <a:solidFill>
                <a:srgbClr val="C0C0C0"/>
              </a:solidFill>
            </a:endParaRPr>
          </a:p>
        </p:txBody>
      </p:sp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143000" y="457200"/>
            <a:ext cx="1289050" cy="363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МОРЯ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6477000" y="304800"/>
            <a:ext cx="1086644" cy="47066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ОЗЁРА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6838949" y="3469853"/>
            <a:ext cx="1139825" cy="344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РЕКИ</a:t>
            </a:r>
          </a:p>
        </p:txBody>
      </p:sp>
      <p:pic>
        <p:nvPicPr>
          <p:cNvPr id="11271" name="Picture 7" descr="SANY12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178559"/>
            <a:ext cx="2625725" cy="197008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2" name="Picture 8" descr="SANY036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199" y="1148087"/>
            <a:ext cx="2365375" cy="19431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1273" name="Picture 9" descr="SANY13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9124" y="990600"/>
            <a:ext cx="2736850" cy="1954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17391" y="4191000"/>
            <a:ext cx="2411609" cy="1942452"/>
          </a:xfrm>
          <a:prstGeom prst="rect">
            <a:avLst/>
          </a:prstGeom>
          <a:noFill/>
          <a:ln w="38100" cmpd="tri">
            <a:solidFill>
              <a:schemeClr val="accent4">
                <a:lumMod val="20000"/>
                <a:lumOff val="80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3" name="WordArt 4"/>
          <p:cNvSpPr>
            <a:spLocks noChangeArrowheads="1" noChangeShapeType="1" noTextEdit="1"/>
          </p:cNvSpPr>
          <p:nvPr/>
        </p:nvSpPr>
        <p:spPr bwMode="auto">
          <a:xfrm>
            <a:off x="1253316" y="3469853"/>
            <a:ext cx="1217611" cy="439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Болото</a:t>
            </a:r>
            <a:endParaRPr lang="ru-RU" sz="2400" i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Arial"/>
              <a:cs typeface="Arial"/>
            </a:endParaRPr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3209794" y="2743200"/>
            <a:ext cx="2998788" cy="1601788"/>
            <a:chOff x="1997" y="1314"/>
            <a:chExt cx="1889" cy="1009"/>
          </a:xfrm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20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1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16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7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8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9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3523798" y="2836416"/>
            <a:ext cx="2222660" cy="10772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Вода</a:t>
            </a:r>
          </a:p>
          <a:p>
            <a:pPr algn="ctr" eaLnBrk="0" hangingPunct="0"/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 природе</a:t>
            </a:r>
            <a:endParaRPr lang="en-US" sz="32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69" grpId="0" animBg="1"/>
      <p:bldP spid="11270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Кому нужна вода 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517282" y="1828800"/>
            <a:ext cx="1966565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Растения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2" descr="http://900igr.net/datai/russkij-jazyk/ZHi-shi/0005-017-Pchela-zhuzhzh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3357562"/>
            <a:ext cx="1594378" cy="2664000"/>
          </a:xfrm>
          <a:prstGeom prst="flowChartAlternateProcess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pic>
        <p:nvPicPr>
          <p:cNvPr id="17" name="Picture 16" descr="http://www.merrymurder.com/murderporn/pornclipart/daisy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3357562"/>
            <a:ext cx="1552505" cy="2664000"/>
          </a:xfrm>
          <a:prstGeom prst="rect">
            <a:avLst/>
          </a:prstGeom>
          <a:noFill/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55626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9" name="Freeform 7"/>
          <p:cNvSpPr>
            <a:spLocks/>
          </p:cNvSpPr>
          <p:nvPr/>
        </p:nvSpPr>
        <p:spPr bwMode="gray">
          <a:xfrm>
            <a:off x="3222625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5017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Кому нужна вода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2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3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8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1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3321494" y="1828800"/>
            <a:ext cx="235814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Насекомые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8" descr="http://www.lenagold.ru/fon/clipart/s/stre/strek13.png"/>
          <p:cNvPicPr preferRelativeResize="0">
            <a:picLocks noGrp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62050" y="3962400"/>
            <a:ext cx="2266950" cy="1257300"/>
          </a:xfrm>
          <a:prstGeom prst="rect">
            <a:avLst/>
          </a:prstGeom>
          <a:noFill/>
        </p:spPr>
      </p:pic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5410200" y="34290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24005" y="3690930"/>
            <a:ext cx="2058389" cy="214314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7"/>
          <p:cNvSpPr>
            <a:spLocks/>
          </p:cNvSpPr>
          <p:nvPr/>
        </p:nvSpPr>
        <p:spPr bwMode="gray">
          <a:xfrm>
            <a:off x="3429000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Freeform 9"/>
          <p:cNvSpPr>
            <a:spLocks/>
          </p:cNvSpPr>
          <p:nvPr/>
        </p:nvSpPr>
        <p:spPr bwMode="gray">
          <a:xfrm flipH="1">
            <a:off x="4512392" y="3251298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04020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Кому нужна вода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1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gray">
          <a:xfrm>
            <a:off x="3576637" y="32559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9"/>
          <p:cNvSpPr>
            <a:spLocks/>
          </p:cNvSpPr>
          <p:nvPr/>
        </p:nvSpPr>
        <p:spPr bwMode="gray">
          <a:xfrm flipH="1">
            <a:off x="4875213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429000" y="1818359"/>
            <a:ext cx="2122757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Водные </a:t>
            </a:r>
          </a:p>
          <a:p>
            <a:pPr algn="ctr" eaLnBrk="0" hangingPunct="0"/>
            <a:r>
              <a:rPr lang="ru-RU" sz="28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обитатели</a:t>
            </a:r>
            <a:endParaRPr lang="en-US" sz="28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4" descr="http://www.clipartov.net/images/mini/40/000003914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714752"/>
            <a:ext cx="1980000" cy="1980000"/>
          </a:xfrm>
          <a:prstGeom prst="roundRect">
            <a:avLst/>
          </a:prstGeom>
          <a:noFill/>
          <a:ln>
            <a:noFill/>
          </a:ln>
        </p:spPr>
      </p:pic>
      <p:pic>
        <p:nvPicPr>
          <p:cNvPr id="22" name="Picture 10" descr="http://i010.radikal.ru/0801/d9/ef87b27dd52b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70587" y="3891756"/>
            <a:ext cx="2162175" cy="17621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5873751" y="3371252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613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Кому нужна вода</a:t>
            </a:r>
            <a:endParaRPr lang="ru-RU" sz="3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1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4" name="AutoShape 5"/>
          <p:cNvSpPr>
            <a:spLocks noChangeArrowheads="1"/>
          </p:cNvSpPr>
          <p:nvPr/>
        </p:nvSpPr>
        <p:spPr bwMode="auto">
          <a:xfrm>
            <a:off x="861300" y="3360576"/>
            <a:ext cx="20343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6" name="Freeform 7"/>
          <p:cNvSpPr>
            <a:spLocks/>
          </p:cNvSpPr>
          <p:nvPr/>
        </p:nvSpPr>
        <p:spPr bwMode="gray">
          <a:xfrm>
            <a:off x="2931319" y="3239894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" name="Freeform 9"/>
          <p:cNvSpPr>
            <a:spLocks/>
          </p:cNvSpPr>
          <p:nvPr/>
        </p:nvSpPr>
        <p:spPr bwMode="gray">
          <a:xfrm flipH="1">
            <a:off x="3849817" y="3239894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3646277" y="1892976"/>
            <a:ext cx="176439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Человек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9" name="Picture 14" descr="http://i041.radikal.ru/0801/3c/f63948fb2213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66800" y="3689188"/>
            <a:ext cx="1419225" cy="2009775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3528741"/>
            <a:ext cx="4111885" cy="2340000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4753104" y="3365241"/>
            <a:ext cx="4359275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617868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Кому нужна вода</a:t>
            </a:r>
            <a:endParaRPr lang="ru-RU" sz="3200" dirty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10"/>
          <p:cNvGrpSpPr>
            <a:grpSpLocks/>
          </p:cNvGrpSpPr>
          <p:nvPr/>
        </p:nvGrpSpPr>
        <p:grpSpPr bwMode="auto">
          <a:xfrm>
            <a:off x="3048000" y="1628775"/>
            <a:ext cx="2998788" cy="1601788"/>
            <a:chOff x="1997" y="1314"/>
            <a:chExt cx="1889" cy="1009"/>
          </a:xfrm>
        </p:grpSpPr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1997" y="1404"/>
              <a:ext cx="1889" cy="919"/>
              <a:chOff x="1973" y="1027"/>
              <a:chExt cx="1926" cy="937"/>
            </a:xfrm>
          </p:grpSpPr>
          <p:sp>
            <p:nvSpPr>
              <p:cNvPr id="11" name="Oval 12"/>
              <p:cNvSpPr>
                <a:spLocks noChangeArrowheads="1"/>
              </p:cNvSpPr>
              <p:nvPr/>
            </p:nvSpPr>
            <p:spPr bwMode="gray">
              <a:xfrm>
                <a:off x="1994" y="105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/>
                  </a:gs>
                  <a:gs pos="100000">
                    <a:schemeClr val="hlink">
                      <a:gamma/>
                      <a:shade val="48627"/>
                      <a:invGamma/>
                    </a:schemeClr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2" name="Oval 13"/>
              <p:cNvSpPr>
                <a:spLocks noChangeArrowheads="1"/>
              </p:cNvSpPr>
              <p:nvPr/>
            </p:nvSpPr>
            <p:spPr bwMode="gray">
              <a:xfrm>
                <a:off x="1973" y="1027"/>
                <a:ext cx="1905" cy="907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44314"/>
                      <a:invGamma/>
                    </a:schemeClr>
                  </a:gs>
                  <a:gs pos="100000">
                    <a:schemeClr val="hlink"/>
                  </a:gs>
                </a:gsLst>
                <a:lin ang="2700000" scaled="1"/>
              </a:gradFill>
              <a:ln w="9525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sp>
          <p:nvSpPr>
            <p:cNvPr id="7" name="Oval 14"/>
            <p:cNvSpPr>
              <a:spLocks noChangeArrowheads="1"/>
            </p:cNvSpPr>
            <p:nvPr/>
          </p:nvSpPr>
          <p:spPr bwMode="gray">
            <a:xfrm>
              <a:off x="2086" y="1314"/>
              <a:ext cx="1691" cy="84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8" name="Oval 15"/>
            <p:cNvSpPr>
              <a:spLocks noChangeArrowheads="1"/>
            </p:cNvSpPr>
            <p:nvPr/>
          </p:nvSpPr>
          <p:spPr bwMode="gray">
            <a:xfrm>
              <a:off x="2108" y="1319"/>
              <a:ext cx="1650" cy="8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alpha val="0"/>
                  </a:schemeClr>
                </a:gs>
                <a:gs pos="100000">
                  <a:schemeClr val="accent2">
                    <a:gamma/>
                    <a:tint val="34902"/>
                    <a:invGamma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9" name="Oval 16"/>
            <p:cNvSpPr>
              <a:spLocks noChangeArrowheads="1"/>
            </p:cNvSpPr>
            <p:nvPr/>
          </p:nvSpPr>
          <p:spPr bwMode="gray">
            <a:xfrm>
              <a:off x="2125" y="1327"/>
              <a:ext cx="1570" cy="770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79216"/>
                    <a:invGamma/>
                  </a:schemeClr>
                </a:gs>
                <a:gs pos="100000">
                  <a:schemeClr val="accent2">
                    <a:alpha val="4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  <p:sp>
          <p:nvSpPr>
            <p:cNvPr id="10" name="Oval 17"/>
            <p:cNvSpPr>
              <a:spLocks noChangeArrowheads="1"/>
            </p:cNvSpPr>
            <p:nvPr/>
          </p:nvSpPr>
          <p:spPr bwMode="gray">
            <a:xfrm>
              <a:off x="2208" y="1344"/>
              <a:ext cx="1382" cy="624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</a:schemeClr>
                </a:gs>
                <a:gs pos="100000">
                  <a:schemeClr val="accent2">
                    <a:alpha val="38000"/>
                  </a:schemeClr>
                </a:gs>
              </a:gsLst>
              <a:lin ang="2700000" scaled="1"/>
            </a:gradFill>
            <a:ln w="9525" algn="ctr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vert="eaVert" wrap="none" anchor="ctr"/>
            <a:lstStyle/>
            <a:p>
              <a:endParaRPr lang="ru-RU"/>
            </a:p>
          </p:txBody>
        </p:sp>
      </p:grp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1143000" y="3352800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  <p:sp>
        <p:nvSpPr>
          <p:cNvPr id="18" name="Freeform 7"/>
          <p:cNvSpPr>
            <a:spLocks/>
          </p:cNvSpPr>
          <p:nvPr/>
        </p:nvSpPr>
        <p:spPr bwMode="gray">
          <a:xfrm>
            <a:off x="3435419" y="3230563"/>
            <a:ext cx="903288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" name="Freeform 9"/>
          <p:cNvSpPr>
            <a:spLocks/>
          </p:cNvSpPr>
          <p:nvPr/>
        </p:nvSpPr>
        <p:spPr bwMode="gray">
          <a:xfrm flipH="1">
            <a:off x="4759240" y="3255963"/>
            <a:ext cx="903287" cy="1241425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" name="Text Box 18"/>
          <p:cNvSpPr txBox="1">
            <a:spLocks noChangeArrowheads="1"/>
          </p:cNvSpPr>
          <p:nvPr/>
        </p:nvSpPr>
        <p:spPr bwMode="auto">
          <a:xfrm>
            <a:off x="3307184" y="1705988"/>
            <a:ext cx="2160336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Животные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3783890" y="2315520"/>
            <a:ext cx="1426994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ru-RU" sz="32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Птицы</a:t>
            </a:r>
            <a:endParaRPr lang="en-US" sz="32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4559" y="3676650"/>
            <a:ext cx="1952625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flipH="1">
            <a:off x="6037418" y="3874602"/>
            <a:ext cx="1899506" cy="151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AutoShape 3"/>
          <p:cNvSpPr>
            <a:spLocks noChangeArrowheads="1"/>
          </p:cNvSpPr>
          <p:nvPr/>
        </p:nvSpPr>
        <p:spPr bwMode="auto">
          <a:xfrm>
            <a:off x="5817151" y="3334172"/>
            <a:ext cx="2286000" cy="2667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endParaRPr lang="ru-RU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4603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/>
          <p:cNvSpPr>
            <a:spLocks noGrp="1" noChangeArrowheads="1"/>
          </p:cNvSpPr>
          <p:nvPr>
            <p:ph idx="1"/>
          </p:nvPr>
        </p:nvSpPr>
        <p:spPr bwMode="auto">
          <a:xfrm>
            <a:off x="4495800" y="685800"/>
            <a:ext cx="3962400" cy="2667000"/>
          </a:xfrm>
          <a:prstGeom prst="cloudCallout">
            <a:avLst>
              <a:gd name="adj1" fmla="val -80352"/>
              <a:gd name="adj2" fmla="val 68787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Какими свойствами обладает вода?</a:t>
            </a:r>
          </a:p>
        </p:txBody>
      </p:sp>
      <p:pic>
        <p:nvPicPr>
          <p:cNvPr id="5" name="Picture 4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8800"/>
            <a:ext cx="3124200" cy="4359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8169028"/>
      </p:ext>
    </p:extLst>
  </p:cSld>
  <p:clrMapOvr>
    <a:masterClrMapping/>
  </p:clrMapOvr>
</p:sld>
</file>

<file path=ppt/theme/theme1.xml><?xml version="1.0" encoding="utf-8"?>
<a:theme xmlns:a="http://schemas.openxmlformats.org/drawingml/2006/main" name="Company Handbook">
  <a:themeElements>
    <a:clrScheme name="Company Handbook 1">
      <a:dk1>
        <a:srgbClr val="00354E"/>
      </a:dk1>
      <a:lt1>
        <a:srgbClr val="EAEAEA"/>
      </a:lt1>
      <a:dk2>
        <a:srgbClr val="006699"/>
      </a:dk2>
      <a:lt2>
        <a:srgbClr val="CCECFF"/>
      </a:lt2>
      <a:accent1>
        <a:srgbClr val="006699"/>
      </a:accent1>
      <a:accent2>
        <a:srgbClr val="6699FF"/>
      </a:accent2>
      <a:accent3>
        <a:srgbClr val="AAB8CA"/>
      </a:accent3>
      <a:accent4>
        <a:srgbClr val="C8C8C8"/>
      </a:accent4>
      <a:accent5>
        <a:srgbClr val="AAB8CA"/>
      </a:accent5>
      <a:accent6>
        <a:srgbClr val="5C8AE7"/>
      </a:accent6>
      <a:hlink>
        <a:srgbClr val="CCCCFF"/>
      </a:hlink>
      <a:folHlink>
        <a:srgbClr val="5E6FD4"/>
      </a:folHlink>
    </a:clrScheme>
    <a:fontScheme name="Company Handbook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mpany Handbook 1">
        <a:dk1>
          <a:srgbClr val="00354E"/>
        </a:dk1>
        <a:lt1>
          <a:srgbClr val="EAEAEA"/>
        </a:lt1>
        <a:dk2>
          <a:srgbClr val="006699"/>
        </a:dk2>
        <a:lt2>
          <a:srgbClr val="CCECFF"/>
        </a:lt2>
        <a:accent1>
          <a:srgbClr val="006699"/>
        </a:accent1>
        <a:accent2>
          <a:srgbClr val="6699FF"/>
        </a:accent2>
        <a:accent3>
          <a:srgbClr val="AAB8CA"/>
        </a:accent3>
        <a:accent4>
          <a:srgbClr val="C8C8C8"/>
        </a:accent4>
        <a:accent5>
          <a:srgbClr val="AAB8CA"/>
        </a:accent5>
        <a:accent6>
          <a:srgbClr val="5C8AE7"/>
        </a:accent6>
        <a:hlink>
          <a:srgbClr val="CCCCFF"/>
        </a:hlink>
        <a:folHlink>
          <a:srgbClr val="5E6FD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2">
        <a:dk1>
          <a:srgbClr val="000080"/>
        </a:dk1>
        <a:lt1>
          <a:srgbClr val="FFFFFF"/>
        </a:lt1>
        <a:dk2>
          <a:srgbClr val="3366CC"/>
        </a:dk2>
        <a:lt2>
          <a:srgbClr val="7A7C93"/>
        </a:lt2>
        <a:accent1>
          <a:srgbClr val="006699"/>
        </a:accent1>
        <a:accent2>
          <a:srgbClr val="6699FF"/>
        </a:accent2>
        <a:accent3>
          <a:srgbClr val="FFFFFF"/>
        </a:accent3>
        <a:accent4>
          <a:srgbClr val="00006C"/>
        </a:accent4>
        <a:accent5>
          <a:srgbClr val="AAB8CA"/>
        </a:accent5>
        <a:accent6>
          <a:srgbClr val="5C8AE7"/>
        </a:accent6>
        <a:hlink>
          <a:srgbClr val="9933FF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CBCBCB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B8B8B8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4">
        <a:dk1>
          <a:srgbClr val="660066"/>
        </a:dk1>
        <a:lt1>
          <a:srgbClr val="EAEAEA"/>
        </a:lt1>
        <a:dk2>
          <a:srgbClr val="3366CC"/>
        </a:dk2>
        <a:lt2>
          <a:srgbClr val="7A7C93"/>
        </a:lt2>
        <a:accent1>
          <a:srgbClr val="00CCCC"/>
        </a:accent1>
        <a:accent2>
          <a:srgbClr val="CC66FF"/>
        </a:accent2>
        <a:accent3>
          <a:srgbClr val="F3F3F3"/>
        </a:accent3>
        <a:accent4>
          <a:srgbClr val="560056"/>
        </a:accent4>
        <a:accent5>
          <a:srgbClr val="AAE2E2"/>
        </a:accent5>
        <a:accent6>
          <a:srgbClr val="B95CE7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Handbook 5">
        <a:dk1>
          <a:srgbClr val="00354E"/>
        </a:dk1>
        <a:lt1>
          <a:srgbClr val="EAEAEA"/>
        </a:lt1>
        <a:dk2>
          <a:srgbClr val="6D67AA"/>
        </a:dk2>
        <a:lt2>
          <a:srgbClr val="CCCCFF"/>
        </a:lt2>
        <a:accent1>
          <a:srgbClr val="6600CC"/>
        </a:accent1>
        <a:accent2>
          <a:srgbClr val="9999FF"/>
        </a:accent2>
        <a:accent3>
          <a:srgbClr val="BAB8D2"/>
        </a:accent3>
        <a:accent4>
          <a:srgbClr val="C8C8C8"/>
        </a:accent4>
        <a:accent5>
          <a:srgbClr val="B8AAE2"/>
        </a:accent5>
        <a:accent6>
          <a:srgbClr val="8A8AE7"/>
        </a:accent6>
        <a:hlink>
          <a:srgbClr val="CCCCFF"/>
        </a:hlink>
        <a:folHlink>
          <a:srgbClr val="9D70B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mpany Handbook 6">
        <a:dk1>
          <a:srgbClr val="003366"/>
        </a:dk1>
        <a:lt1>
          <a:srgbClr val="EAEAEA"/>
        </a:lt1>
        <a:dk2>
          <a:srgbClr val="009999"/>
        </a:dk2>
        <a:lt2>
          <a:srgbClr val="FFFFFF"/>
        </a:lt2>
        <a:accent1>
          <a:srgbClr val="008080"/>
        </a:accent1>
        <a:accent2>
          <a:srgbClr val="00CCCC"/>
        </a:accent2>
        <a:accent3>
          <a:srgbClr val="AACACA"/>
        </a:accent3>
        <a:accent4>
          <a:srgbClr val="C8C8C8"/>
        </a:accent4>
        <a:accent5>
          <a:srgbClr val="AAC0C0"/>
        </a:accent5>
        <a:accent6>
          <a:srgbClr val="00B9B9"/>
        </a:accent6>
        <a:hlink>
          <a:srgbClr val="A7DDE1"/>
        </a:hlink>
        <a:folHlink>
          <a:srgbClr val="FF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ertificate">
  <a:themeElements>
    <a:clrScheme name="Certificate 2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FF33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ADCA"/>
      </a:accent5>
      <a:accent6>
        <a:srgbClr val="2D2DB9"/>
      </a:accent6>
      <a:hlink>
        <a:srgbClr val="FFCC00"/>
      </a:hlink>
      <a:folHlink>
        <a:srgbClr val="B2B2B2"/>
      </a:folHlink>
    </a:clrScheme>
    <a:fontScheme name="Certificate">
      <a:majorFont>
        <a:latin typeface="Arial Narrow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ertificate 1">
        <a:dk1>
          <a:srgbClr val="000000"/>
        </a:dk1>
        <a:lt1>
          <a:srgbClr val="FFFFCC"/>
        </a:lt1>
        <a:dk2>
          <a:srgbClr val="333300"/>
        </a:dk2>
        <a:lt2>
          <a:srgbClr val="808000"/>
        </a:lt2>
        <a:accent1>
          <a:srgbClr val="339933"/>
        </a:accent1>
        <a:accent2>
          <a:srgbClr val="A50021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95001D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F33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ADCA"/>
        </a:accent5>
        <a:accent6>
          <a:srgbClr val="2D2DB9"/>
        </a:accent6>
        <a:hlink>
          <a:srgbClr val="FFCC0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ertificate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DDDDDD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451</TotalTime>
  <Words>80</Words>
  <Application>Microsoft Office PowerPoint</Application>
  <PresentationFormat>Экран (4:3)</PresentationFormat>
  <Paragraphs>43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Company Handbook</vt:lpstr>
      <vt:lpstr>Certificate</vt:lpstr>
      <vt:lpstr>Слайд 1</vt:lpstr>
      <vt:lpstr>Слайд 2</vt:lpstr>
      <vt:lpstr>Слайд 3</vt:lpstr>
      <vt:lpstr>Кому нужна вода </vt:lpstr>
      <vt:lpstr>Кому нужна вода</vt:lpstr>
      <vt:lpstr>Кому нужна вода</vt:lpstr>
      <vt:lpstr>Кому нужна вода</vt:lpstr>
      <vt:lpstr>Кому нужна вода</vt:lpstr>
      <vt:lpstr>Слайд 9</vt:lpstr>
      <vt:lpstr>Практическая работа</vt:lpstr>
      <vt:lpstr>Слайд 11</vt:lpstr>
      <vt:lpstr>Слайд 12</vt:lpstr>
      <vt:lpstr>Слайд 13</vt:lpstr>
      <vt:lpstr>Слайд 14</vt:lpstr>
      <vt:lpstr>Слайд 15</vt:lpstr>
      <vt:lpstr>Замерзает</vt:lpstr>
      <vt:lpstr>Подведем итоги</vt:lpstr>
      <vt:lpstr>Слайд 18</vt:lpstr>
      <vt:lpstr>Слайд 19</vt:lpstr>
      <vt:lpstr>Девиз  Капитошки   «Беречь воду – значит беречь жизнь»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WIN7XP</cp:lastModifiedBy>
  <cp:revision>38</cp:revision>
  <cp:lastPrinted>1601-01-01T00:00:00Z</cp:lastPrinted>
  <dcterms:created xsi:type="dcterms:W3CDTF">1601-01-01T00:00:00Z</dcterms:created>
  <dcterms:modified xsi:type="dcterms:W3CDTF">2012-12-12T04:40:14Z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1058657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  <property fmtid="{D5CDD505-2E9C-101B-9397-08002B2CF9AE}" name="Version" pid="5">
    <vt:i4>1</vt:i4>
  </property>
</Properties>
</file>