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6B822-D703-23FD-F8B5-66636B5F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B19CB5-7089-662A-D2C6-D6D9C334F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8C3CB-7159-769E-8FE3-243BA931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B36BB-4498-A387-DF74-DBF0E9E5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AC3FD-2631-4A84-85FC-21240AB0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2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96631-3A73-4A0E-6515-18058943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B8589F-6019-7C6B-319D-B917D55C8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5B29B-1AB3-B496-232C-11573B0C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D6988-B0C1-305C-547C-CCD7D48D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8E979-3D73-C1C8-2129-694A4221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3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AB9FF-8C81-E069-EAEA-F303FC0AE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229C9-E108-7706-2B0C-3E6081D5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ABA54-9FE0-F855-9735-0F3CA824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54065-C1FB-3D3D-D6DE-5A206F0B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19370-2923-747F-49B7-DC72DC88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8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7D2C4-4881-FEC4-0C12-1C2CC4C5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CED5D-798B-7780-14D0-851FE5E7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FCF20-EF12-4FF2-6C28-4575BF17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AB793-E14A-97F5-FED2-F16058D2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B1764-387C-4280-B7EA-5E4A4BB5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A513-18BF-75B1-6BEB-ACD1280C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E1EA8-A1CD-162E-64F7-7E4E2807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A8CFF-3976-C489-B3D4-27E0C4BE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0301-CA22-773E-B184-CAB85962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794CF-E6CB-3F7C-38C6-0C5D7FA6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3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BAF00-1A29-F058-3D4D-87CAFFAC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63201-F4CE-B470-B1E3-2C24EBFD9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5DA6A-62DD-F22C-D72A-12B49353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32E8B5-B7EC-D344-25C5-1F4113E1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2015C-584B-A26C-2527-7582F3E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DAB9F0-897D-9D64-19F9-FED4A9A5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9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B62D2-8B47-31BA-6738-D53395D8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A8321-90DC-C9F3-A529-A704341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7EF2F7-6B8A-CB70-C59B-D6325855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5B0EFB-904D-B569-BF38-9F3B48F13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AC29B-2923-B087-5946-31266015D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1B648C-AD8A-15BB-1F72-D3BF727D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6346D1-ACA3-F17F-BCB1-1252FE0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B5815D-250B-E2D3-18D1-FD8C1ADD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A8E1B-6AB0-C2B0-5A6B-1D849A6B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3BF082-3682-46F3-BBC6-C8D5289C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4A3A19-6F26-759D-EC15-690E2D82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0944C7-1931-2BCB-379A-20FC67D5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5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3FE325-0C18-B11C-C59F-DFD7F045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C58F89-2741-6BF7-E6B4-76FB217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F57716-D6FA-BE10-3A5D-834AF38B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4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83D99-A45A-65D0-9768-911A24A1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4742E-2A6E-D3D9-E91A-D830B559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F288A-170A-174D-C103-31DB2278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ED81E-5A01-9F4D-FCD6-064F785D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4B4453-8D03-6828-6683-22B6B22F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86419-34A4-63AC-2BAA-A39162BB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BA480-E0C8-692B-D274-63055235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4936DB-EBA9-F243-B07A-5C41CE856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F15246-248F-E620-254F-25FB5C4E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C6382-6F90-D06B-AA0C-535AFF16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5DDAC-AAA9-CB9F-2C51-2293653D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B896F-7EA2-71C6-850B-32CF67C9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2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996E-70A3-0670-73A9-4A61EB19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D773F8-6B06-7833-FDDF-606A966E5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3DB2F-025F-907E-7BD8-68D35632C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5B51-FFCD-49DB-9719-3DE513A1702E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F9726-80D3-C58B-7B52-EEA112261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27FE5-8E61-E8B3-2F7C-79458E95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E7A9-0D5C-4B58-A0AC-37AADA88B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3E4278E-2170-B733-2B42-C23ADC18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F955B-7EE4-1272-7638-18EAB4C525F9}"/>
              </a:ext>
            </a:extLst>
          </p:cNvPr>
          <p:cNvSpPr txBox="1"/>
          <p:nvPr/>
        </p:nvSpPr>
        <p:spPr>
          <a:xfrm>
            <a:off x="1254942" y="838985"/>
            <a:ext cx="10096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Гончарное ремесло: от древности до наших дней. </a:t>
            </a:r>
          </a:p>
        </p:txBody>
      </p:sp>
      <p:pic>
        <p:nvPicPr>
          <p:cNvPr id="6" name="Рисунок 5" descr="Изображение выглядит как одежда, человек, керамик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3DA2D93E-023C-7EA6-61EE-4A149B8A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02" y="2162424"/>
            <a:ext cx="3659453" cy="2687665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дежда, человек, гончарный круг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019EF00-7260-DDA3-78D2-98035C64E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70" y="3640857"/>
            <a:ext cx="3659452" cy="26230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черно-белый, ремесленник&#10;&#10;Автоматически созданное описание">
            <a:extLst>
              <a:ext uri="{FF2B5EF4-FFF2-40B4-BE49-F238E27FC236}">
                <a16:creationId xmlns:a16="http://schemas.microsoft.com/office/drawing/2014/main" id="{4A3C3A58-9E38-F82B-4BA3-90DA10B97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3" y="2162424"/>
            <a:ext cx="4089584" cy="27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C1D4BD7-96D2-943A-9236-051CBE6A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керамика, ваза, сосуд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60F4BA-DE5B-D085-7D32-93E18A6FA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34" y="124275"/>
            <a:ext cx="2648080" cy="3311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арисовка, карти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287486B-089D-F82D-08CC-6EED2904C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" y="550771"/>
            <a:ext cx="3281617" cy="2458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346800-87D9-FC91-5C48-24C6DE9F462D}"/>
              </a:ext>
            </a:extLst>
          </p:cNvPr>
          <p:cNvSpPr txBox="1"/>
          <p:nvPr/>
        </p:nvSpPr>
        <p:spPr>
          <a:xfrm>
            <a:off x="729644" y="4054798"/>
            <a:ext cx="8032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Сохранившиеся до наших дней, эти прочные изделия ярко рассказывают, как развивалось это древнее ремесло, которое со временем превратилось в искусство.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Изображение выглядит как керамика, керамический, ваз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256C747-19B3-E89B-E233-E2E5D36A8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17" y="4654963"/>
            <a:ext cx="3201497" cy="2078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4EB2BD-98FD-D5F0-21BA-31CD0FAC53F3}"/>
              </a:ext>
            </a:extLst>
          </p:cNvPr>
          <p:cNvSpPr txBox="1"/>
          <p:nvPr/>
        </p:nvSpPr>
        <p:spPr>
          <a:xfrm>
            <a:off x="2990839" y="468876"/>
            <a:ext cx="684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Гончарное ремесло считается одним из древнейших ремесел на земле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которое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зародилось еще в эпоху неолита.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070B9-E6C2-F91B-6D50-3CF17A223F98}"/>
              </a:ext>
            </a:extLst>
          </p:cNvPr>
          <p:cNvSpPr txBox="1"/>
          <p:nvPr/>
        </p:nvSpPr>
        <p:spPr>
          <a:xfrm>
            <a:off x="3690462" y="1669205"/>
            <a:ext cx="5514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Найдены многочисленные предметы археологических раскопок: вылепленные вручную глиняные изделия, примитивная посуда для приготовления пищи на огне, сосуды для воды и зерна.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DAF2A1D-ED66-CF01-2711-2697FF57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5B0366-BD59-DB9B-6C29-594297103FB7}"/>
              </a:ext>
            </a:extLst>
          </p:cNvPr>
          <p:cNvSpPr txBox="1"/>
          <p:nvPr/>
        </p:nvSpPr>
        <p:spPr>
          <a:xfrm>
            <a:off x="-15398" y="290490"/>
            <a:ext cx="89742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Глина с давних времен была популярным материалом и являлась тем подручным материалом, который легко подвергался обработке. Из бесформенного пластичного материала можно вылепить любые предметы для быта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украшение.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керамика, Предметная фотография, гончарные издел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A58E72C9-69B5-8DE5-BA09-1610FB56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98" y="113122"/>
            <a:ext cx="2988052" cy="2978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B6C6E-C76A-F484-027C-18F36C249641}"/>
              </a:ext>
            </a:extLst>
          </p:cNvPr>
          <p:cNvSpPr txBox="1"/>
          <p:nvPr/>
        </p:nvSpPr>
        <p:spPr>
          <a:xfrm>
            <a:off x="925521" y="2205915"/>
            <a:ext cx="7230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Первые древние глиняные сосуды лепили вручную, и их форма была далека от идеала.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 временем был изобретен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гончарный круг, освоены технологии обжига, таким образом гончарные изделия стали самыми распространенными в быту.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керамика, керамический, ваз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95B2AC2-B93A-BC29-9379-2ACFA772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7" y="4534293"/>
            <a:ext cx="3686258" cy="2219816"/>
          </a:xfrm>
          <a:prstGeom prst="rect">
            <a:avLst/>
          </a:prstGeom>
        </p:spPr>
      </p:pic>
      <p:pic>
        <p:nvPicPr>
          <p:cNvPr id="9" name="Рисунок 8" descr="Изображение выглядит как гончарный круг, колесо, транспор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3F7CFF5-E355-3F3E-D309-1E85F6C78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13" y="4534293"/>
            <a:ext cx="3345810" cy="22198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ончарный круг, колесо, челове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9A93FB-B1F7-C1DA-7F0B-DFC7C437D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12" y="4534294"/>
            <a:ext cx="3665751" cy="22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FCF78F9-9A6C-B889-6DFF-6742C8775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22F95-FF0E-CEAA-E7F4-7D7269B407B1}"/>
              </a:ext>
            </a:extLst>
          </p:cNvPr>
          <p:cNvSpPr txBox="1"/>
          <p:nvPr/>
        </p:nvSpPr>
        <p:spPr>
          <a:xfrm>
            <a:off x="0" y="4750285"/>
            <a:ext cx="7324627" cy="186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2250"/>
              </a:lnSpc>
            </a:pP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ctr" fontAlgn="base">
              <a:lnSpc>
                <a:spcPts val="2250"/>
              </a:lnSpc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Со временем </a:t>
            </a:r>
          </a:p>
          <a:p>
            <a:pPr algn="ctr" fontAlgn="base">
              <a:lnSpc>
                <a:spcPts val="225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металл и пластмасса заменили глину. Посуду стали изготавливать из олова и серебра.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Gotham Pro"/>
            </a:endParaRPr>
          </a:p>
          <a:p>
            <a:pPr algn="ctr" fontAlgn="base">
              <a:lnSpc>
                <a:spcPts val="2250"/>
              </a:lnSpc>
              <a:buNone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 могло так случиться, что древнее ремесло исчезло бы навсегда…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Gotham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C8910-C8ED-6CBE-F394-6B0A673CD696}"/>
              </a:ext>
            </a:extLst>
          </p:cNvPr>
          <p:cNvSpPr txBox="1"/>
          <p:nvPr/>
        </p:nvSpPr>
        <p:spPr>
          <a:xfrm>
            <a:off x="716437" y="315768"/>
            <a:ext cx="5213022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250"/>
              </a:lnSpc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 Руси 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ончарное ремесло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зародилось еще в доисторическую эпоху, что доказывает найденные при раскопках археологами различные горшки, кувшины, сковороды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 другие предметы быта, слепленную вручную.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ACB6A-92B7-3680-FE66-149813FABEF4}"/>
              </a:ext>
            </a:extLst>
          </p:cNvPr>
          <p:cNvSpPr txBox="1"/>
          <p:nvPr/>
        </p:nvSpPr>
        <p:spPr>
          <a:xfrm>
            <a:off x="42420" y="2379179"/>
            <a:ext cx="656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Позже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появилось множество гончарных мастерских, имеющих свое «фирменное» клеймо, изделия которых отличались друг от друга по форме, размерам, технологии обжига. Заниматься гончарством было почетно. Ремесло развивалось, г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линяную посуд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стали использовать повсеместно.</a:t>
            </a:r>
            <a:endParaRPr lang="ru-RU" sz="2400" dirty="0"/>
          </a:p>
        </p:txBody>
      </p:sp>
      <p:pic>
        <p:nvPicPr>
          <p:cNvPr id="6" name="Рисунок 5" descr="Изображение выглядит как человек, одежда, в помещении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32B32A5D-7171-0A92-EEAF-C28F7FCE2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1" y="82485"/>
            <a:ext cx="2286000" cy="3429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стена, керамический, керамика&#10;&#10;Автоматически созданное описание">
            <a:extLst>
              <a:ext uri="{FF2B5EF4-FFF2-40B4-BE49-F238E27FC236}">
                <a16:creationId xmlns:a16="http://schemas.microsoft.com/office/drawing/2014/main" id="{FC84BE31-AE20-07E6-150D-8F20F5ECC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32" y="691337"/>
            <a:ext cx="2832755" cy="283275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есо, человек, гончарный круг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3865B7E-0C2E-6F58-A5D5-BDAFE0739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09" y="3879131"/>
            <a:ext cx="3267221" cy="21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54330DB-3D90-B660-D1EE-A8B11305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88217-D328-73BA-E292-A7C84A1BE58E}"/>
              </a:ext>
            </a:extLst>
          </p:cNvPr>
          <p:cNvSpPr txBox="1"/>
          <p:nvPr/>
        </p:nvSpPr>
        <p:spPr>
          <a:xfrm>
            <a:off x="1338515" y="4384375"/>
            <a:ext cx="9035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спрос на ручную керамику. Таким образом, гончарное ремесло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исторического культурного наследия и  современных тенденций, которые способствуют его возрождению и популяризации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актуальным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сегодняшний день.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5CF41-0494-341A-2B06-8097343CA831}"/>
              </a:ext>
            </a:extLst>
          </p:cNvPr>
          <p:cNvSpPr txBox="1"/>
          <p:nvPr/>
        </p:nvSpPr>
        <p:spPr>
          <a:xfrm>
            <a:off x="3484797" y="506393"/>
            <a:ext cx="50709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наше время растет интерес к гончарному делу. Проводятся мастер-классы, которые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представляют собой интереснейшее творческое занятие, но и отличный  способ релаксации. 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оборудование и новые технологии привлекают желающих создавать неповторимые по своей форме, цвету, текстуре изделия из глины. </a:t>
            </a:r>
            <a:endParaRPr lang="ru-RU" sz="2400" dirty="0"/>
          </a:p>
        </p:txBody>
      </p:sp>
      <p:pic>
        <p:nvPicPr>
          <p:cNvPr id="6" name="Рисунок 5" descr="Изображение выглядит как человек, ремесленник, гл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8176B8E-64C7-9CF4-F3FB-03989973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05" y="1301601"/>
            <a:ext cx="3294139" cy="2195236"/>
          </a:xfrm>
          <a:prstGeom prst="rect">
            <a:avLst/>
          </a:prstGeom>
        </p:spPr>
      </p:pic>
      <p:pic>
        <p:nvPicPr>
          <p:cNvPr id="8" name="Рисунок 7" descr="Изображение выглядит как глина, гончарный круг, керамика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5CAC0E84-1913-950C-5A21-BEB677744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6" y="1301601"/>
            <a:ext cx="3269492" cy="21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020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320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DC4</dc:creator>
  <cp:lastModifiedBy>AKCSON1</cp:lastModifiedBy>
  <cp:revision>6</cp:revision>
  <dcterms:created xsi:type="dcterms:W3CDTF">2026-06-03T11:50:11Z</dcterms:created>
  <dcterms:modified xsi:type="dcterms:W3CDTF">2026-06-18T13:04:44Z</dcterms:modified>
</cp:coreProperties>
</file>